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523" r:id="rId2"/>
    <p:sldId id="524" r:id="rId3"/>
    <p:sldId id="525" r:id="rId4"/>
    <p:sldId id="526" r:id="rId5"/>
    <p:sldId id="527" r:id="rId6"/>
    <p:sldId id="528" r:id="rId7"/>
    <p:sldId id="529" r:id="rId8"/>
    <p:sldId id="530" r:id="rId9"/>
    <p:sldId id="531" r:id="rId10"/>
    <p:sldId id="532" r:id="rId11"/>
    <p:sldId id="533" r:id="rId12"/>
    <p:sldId id="534" r:id="rId13"/>
  </p:sldIdLst>
  <p:sldSz cx="9144000" cy="6858000" type="screen4x3"/>
  <p:notesSz cx="6797675" cy="9926638"/>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デプロイメント" id="{272C8719-9DC6-4A73-B01B-1725C7547248}">
          <p14:sldIdLst>
            <p14:sldId id="523"/>
            <p14:sldId id="524"/>
            <p14:sldId id="525"/>
            <p14:sldId id="526"/>
            <p14:sldId id="527"/>
            <p14:sldId id="528"/>
            <p14:sldId id="529"/>
            <p14:sldId id="530"/>
            <p14:sldId id="531"/>
            <p14:sldId id="532"/>
            <p14:sldId id="533"/>
            <p14:sldId id="53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1B3"/>
    <a:srgbClr val="4566A1"/>
    <a:srgbClr val="9CB0D5"/>
    <a:srgbClr val="AFC2E3"/>
    <a:srgbClr val="B3C4E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63" autoAdjust="0"/>
    <p:restoredTop sz="44764" autoAdjust="0"/>
  </p:normalViewPr>
  <p:slideViewPr>
    <p:cSldViewPr snapToGrid="0">
      <p:cViewPr varScale="1">
        <p:scale>
          <a:sx n="37" d="100"/>
          <a:sy n="37" d="100"/>
        </p:scale>
        <p:origin x="2184"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2267B57C-9CEA-46FE-AAE9-E5C50FCA1996}" type="datetimeFigureOut">
              <a:rPr lang="en-US" smtClean="0"/>
              <a:t>5/9/2025</a:t>
            </a:fld>
            <a:endParaRPr lang="en-US"/>
          </a:p>
        </p:txBody>
      </p:sp>
      <p:sp>
        <p:nvSpPr>
          <p:cNvPr id="4" name="幻灯片图像占位符 3"/>
          <p:cNvSpPr>
            <a:spLocks noGrp="1" noRot="1" noChangeAspect="1"/>
          </p:cNvSpPr>
          <p:nvPr>
            <p:ph type="sldImg" idx="2"/>
          </p:nvPr>
        </p:nvSpPr>
        <p:spPr>
          <a:xfrm>
            <a:off x="1165225" y="1241425"/>
            <a:ext cx="44672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0B29B5C4-34A6-4412-A65B-BA1CAE9F1F7F}" type="slidenum">
              <a:rPr lang="en-US" smtClean="0"/>
              <a:t>‹#›</a:t>
            </a:fld>
            <a:endParaRPr lang="en-US"/>
          </a:p>
        </p:txBody>
      </p:sp>
    </p:spTree>
    <p:extLst>
      <p:ext uri="{BB962C8B-B14F-4D97-AF65-F5344CB8AC3E}">
        <p14:creationId xmlns:p14="http://schemas.microsoft.com/office/powerpoint/2010/main" val="32090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38857a5b68_0_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338857a5b68_0_0:notes"/>
          <p:cNvSpPr txBox="1">
            <a:spLocks noGrp="1"/>
          </p:cNvSpPr>
          <p:nvPr>
            <p:ph type="body" idx="1"/>
          </p:nvPr>
        </p:nvSpPr>
        <p:spPr>
          <a:xfrm>
            <a:off x="679750" y="4715125"/>
            <a:ext cx="5438100" cy="4467000"/>
          </a:xfrm>
          <a:prstGeom prst="rect">
            <a:avLst/>
          </a:prstGeom>
          <a:noFill/>
          <a:ln>
            <a:noFill/>
          </a:ln>
        </p:spPr>
        <p:txBody>
          <a:bodyPr spcFirstLastPara="1" wrap="square" lIns="91425" tIns="91425" rIns="91425" bIns="91425" anchor="t" anchorCtr="0">
            <a:noAutofit/>
          </a:bodyPr>
          <a:lstStyle/>
          <a:p>
            <a:r>
              <a:rPr lang="ja-JP" altLang="en-US" dirty="0"/>
              <a:t>今回は「</a:t>
            </a:r>
            <a:r>
              <a:rPr lang="en-US" altLang="ja-JP" dirty="0"/>
              <a:t>AI</a:t>
            </a:r>
            <a:r>
              <a:rPr lang="ja-JP" altLang="en-US" dirty="0"/>
              <a:t>デプロイメント」について学びます。これは、開発した</a:t>
            </a:r>
            <a:r>
              <a:rPr lang="en-US" altLang="ja-JP" dirty="0"/>
              <a:t>AI</a:t>
            </a:r>
            <a:r>
              <a:rPr lang="ja-JP" altLang="en-US" dirty="0"/>
              <a:t>を実際の環境で使えるように展開・運用することを意味します。単なる理論ではなく、</a:t>
            </a:r>
            <a:r>
              <a:rPr lang="en-US" altLang="ja-JP" dirty="0"/>
              <a:t>AI</a:t>
            </a:r>
            <a:r>
              <a:rPr lang="ja-JP" altLang="en-US" dirty="0"/>
              <a:t>を社会やビジネスに“実装”する段階です。</a:t>
            </a:r>
          </a:p>
          <a:p>
            <a:r>
              <a:rPr lang="ja-JP" altLang="en-US" dirty="0"/>
              <a:t>たとえば、画像認識</a:t>
            </a:r>
            <a:r>
              <a:rPr lang="en-US" altLang="ja-JP" dirty="0"/>
              <a:t>AI</a:t>
            </a:r>
            <a:r>
              <a:rPr lang="ja-JP" altLang="en-US" dirty="0"/>
              <a:t>で工場の検品を自動化したり、チャットボットで</a:t>
            </a:r>
            <a:r>
              <a:rPr lang="en-US" altLang="ja-JP" dirty="0"/>
              <a:t>24</a:t>
            </a:r>
            <a:r>
              <a:rPr lang="ja-JP" altLang="en-US" dirty="0"/>
              <a:t>時間のカスタマー対応を行ったりすることも</a:t>
            </a:r>
            <a:r>
              <a:rPr lang="en-US" altLang="ja-JP" dirty="0"/>
              <a:t>AI</a:t>
            </a:r>
            <a:r>
              <a:rPr lang="ja-JP" altLang="en-US" dirty="0"/>
              <a:t>デプロイメントの一例です。すでに私たちの身の回りには、</a:t>
            </a:r>
            <a:r>
              <a:rPr lang="en-US" altLang="ja-JP" dirty="0"/>
              <a:t>AI</a:t>
            </a:r>
            <a:r>
              <a:rPr lang="ja-JP" altLang="en-US" dirty="0"/>
              <a:t>がデプロイされた事例がたくさんあります。顔認証、音声アシスタント、</a:t>
            </a:r>
            <a:r>
              <a:rPr lang="en-US" altLang="ja-JP" dirty="0"/>
              <a:t>EC</a:t>
            </a:r>
            <a:r>
              <a:rPr lang="ja-JP" altLang="en-US" dirty="0"/>
              <a:t>サイトのおすすめ表示などがその例です。</a:t>
            </a:r>
          </a:p>
          <a:p>
            <a:r>
              <a:rPr lang="ja-JP" altLang="en-US" dirty="0"/>
              <a:t>こうした仕組みを支えているのがインフラストラクチャです。</a:t>
            </a:r>
            <a:r>
              <a:rPr lang="en-US" altLang="ja-JP" dirty="0"/>
              <a:t>AI</a:t>
            </a:r>
            <a:r>
              <a:rPr lang="ja-JP" altLang="en-US" dirty="0"/>
              <a:t>は膨大なデータと計算処理を必要とするため、それを支えるハードウェア（</a:t>
            </a:r>
            <a:r>
              <a:rPr lang="en-US" altLang="ja-JP" dirty="0"/>
              <a:t>GPU</a:t>
            </a:r>
            <a:r>
              <a:rPr lang="ja-JP" altLang="en-US" dirty="0"/>
              <a:t>など）やソフトウェア、ネットワーク、セキュリティ体制などの整備が不可欠です。</a:t>
            </a:r>
            <a:r>
              <a:rPr lang="en-US" altLang="ja-JP" dirty="0"/>
              <a:t>[PAUSE5]</a:t>
            </a:r>
            <a:endParaRPr lang="ja-JP" altLang="en-US" dirty="0"/>
          </a:p>
          <a:p>
            <a:r>
              <a:rPr lang="ja-JP" altLang="en-US" dirty="0"/>
              <a:t>この講義では、</a:t>
            </a:r>
            <a:r>
              <a:rPr lang="en-US" altLang="ja-JP" dirty="0"/>
              <a:t>AI</a:t>
            </a:r>
            <a:r>
              <a:rPr lang="ja-JP" altLang="en-US" dirty="0"/>
              <a:t>デプロイメントを実現するために必要なインフラの種類や構築方法、運用のポイントについて、段階的にわかりやすく学んでいきます。</a:t>
            </a:r>
          </a:p>
          <a:p>
            <a:r>
              <a:rPr lang="ja-JP" altLang="en-US" dirty="0"/>
              <a:t>では、</a:t>
            </a:r>
            <a:r>
              <a:rPr lang="en-US" altLang="ja-JP" dirty="0"/>
              <a:t>AI</a:t>
            </a:r>
            <a:r>
              <a:rPr lang="ja-JP" altLang="en-US" dirty="0"/>
              <a:t>導入で最も大切なことは何でしょうか？ 技術やコストも重要ですが、最も大切なのは「何を実現したいか」という目的の明確さです。</a:t>
            </a:r>
            <a:r>
              <a:rPr lang="en-US" altLang="ja-JP" dirty="0"/>
              <a:t>AI</a:t>
            </a:r>
            <a:r>
              <a:rPr lang="ja-JP" altLang="en-US" dirty="0"/>
              <a:t>は目的を達成する手段に過ぎません。課題やニーズがはっきりしていなければ、</a:t>
            </a:r>
            <a:r>
              <a:rPr lang="en-US" altLang="ja-JP" dirty="0"/>
              <a:t>AI</a:t>
            </a:r>
            <a:r>
              <a:rPr lang="ja-JP" altLang="en-US" dirty="0"/>
              <a:t>を活用しても意味がありません。</a:t>
            </a:r>
            <a:r>
              <a:rPr lang="en-US" altLang="ja-JP" dirty="0"/>
              <a:t>[PAUSE5]</a:t>
            </a:r>
            <a:endParaRPr lang="ja-JP" altLang="en-US" dirty="0"/>
          </a:p>
          <a:p>
            <a:r>
              <a:rPr lang="ja-JP" altLang="en-US" dirty="0"/>
              <a:t>つまり、「</a:t>
            </a:r>
            <a:r>
              <a:rPr lang="en-US" altLang="ja-JP" dirty="0"/>
              <a:t>AI</a:t>
            </a:r>
            <a:r>
              <a:rPr lang="ja-JP" altLang="en-US" dirty="0"/>
              <a:t>を使うこと」ではなく、「何のために使うのか」を最初に決めることが、成功のカギとなります。</a:t>
            </a:r>
            <a:endParaRPr lang="en-US" altLang="ja-JP" dirty="0"/>
          </a:p>
          <a:p>
            <a:r>
              <a:rPr lang="ja-JP" altLang="en-US" dirty="0"/>
              <a:t>次のスライドでは、</a:t>
            </a:r>
            <a:r>
              <a:rPr lang="en-US" altLang="ja-JP" dirty="0"/>
              <a:t>AI</a:t>
            </a:r>
            <a:r>
              <a:rPr lang="ja-JP" altLang="en-US" dirty="0"/>
              <a:t>デプロイメントを支える具体的な構成要素について詳しく見ていきましょう。</a:t>
            </a:r>
            <a:r>
              <a:rPr lang="en-US" altLang="ja-JP" dirty="0"/>
              <a:t>[PAUSE5]</a:t>
            </a:r>
            <a:endParaRPr lang="ja-JP" alt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4f13518e47_0_57: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4f13518e47_0_57:notes"/>
          <p:cNvSpPr txBox="1">
            <a:spLocks noGrp="1"/>
          </p:cNvSpPr>
          <p:nvPr>
            <p:ph type="body" idx="1"/>
          </p:nvPr>
        </p:nvSpPr>
        <p:spPr>
          <a:xfrm>
            <a:off x="679750" y="4715125"/>
            <a:ext cx="5438100" cy="44670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さて、モデル並列処理の応用的な技術である </a:t>
            </a:r>
            <a:r>
              <a:rPr lang="en-US" altLang="ja-JP" b="1" dirty="0" err="1"/>
              <a:t>ZeRO</a:t>
            </a:r>
            <a:r>
              <a:rPr lang="ja-JP" altLang="en-US" b="1" dirty="0"/>
              <a:t>（</a:t>
            </a:r>
            <a:r>
              <a:rPr lang="en-US" altLang="ja-JP" b="1" dirty="0"/>
              <a:t>Zero Redundancy Optimizer</a:t>
            </a:r>
            <a:r>
              <a:rPr lang="ja-JP" altLang="en-US" b="1" dirty="0"/>
              <a:t>）</a:t>
            </a:r>
            <a:r>
              <a:rPr lang="ja-JP" altLang="en-US" dirty="0"/>
              <a:t> について解説します。</a:t>
            </a:r>
            <a:r>
              <a:rPr lang="en-US" altLang="ja-JP" dirty="0" err="1"/>
              <a:t>ZeRO</a:t>
            </a:r>
            <a:r>
              <a:rPr lang="ja-JP" altLang="en-US" dirty="0"/>
              <a:t>は、大規模な</a:t>
            </a:r>
            <a:r>
              <a:rPr lang="en-US" altLang="ja-JP" dirty="0"/>
              <a:t>AI</a:t>
            </a:r>
            <a:r>
              <a:rPr lang="ja-JP" altLang="en-US" dirty="0"/>
              <a:t>モデルを複数の</a:t>
            </a:r>
            <a:r>
              <a:rPr lang="en-US" altLang="ja-JP" dirty="0"/>
              <a:t>GPU</a:t>
            </a:r>
            <a:r>
              <a:rPr lang="ja-JP" altLang="en-US" dirty="0"/>
              <a:t>で効率よく学習するために、</a:t>
            </a:r>
            <a:r>
              <a:rPr lang="ja-JP" altLang="en-US" b="1" dirty="0"/>
              <a:t>無駄なメモリ使用を減らす</a:t>
            </a:r>
            <a:r>
              <a:rPr lang="ja-JP" altLang="en-US" dirty="0"/>
              <a:t>ことを目的とした仕組みです。</a:t>
            </a:r>
            <a:r>
              <a:rPr lang="en-US" altLang="ja-JP" dirty="0"/>
              <a:t>[PAUSE5]</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通常、複数の</a:t>
            </a:r>
            <a:r>
              <a:rPr lang="en-US" altLang="ja-JP" dirty="0"/>
              <a:t>GPU</a:t>
            </a:r>
            <a:r>
              <a:rPr lang="ja-JP" altLang="en-US" dirty="0"/>
              <a:t>を使って学習を行う際には、各</a:t>
            </a:r>
            <a:r>
              <a:rPr lang="en-US" altLang="ja-JP" dirty="0"/>
              <a:t>GPU</a:t>
            </a:r>
            <a:r>
              <a:rPr lang="ja-JP" altLang="en-US" dirty="0"/>
              <a:t>が同じモデル情報を持つため、大量のメモリが消費されてしまいます。</a:t>
            </a:r>
            <a:r>
              <a:rPr lang="en-US" altLang="ja-JP" dirty="0" err="1"/>
              <a:t>ZeRO</a:t>
            </a:r>
            <a:r>
              <a:rPr lang="ja-JP" altLang="en-US" dirty="0"/>
              <a:t>では、そうした</a:t>
            </a:r>
            <a:r>
              <a:rPr lang="ja-JP" altLang="en-US" b="1" dirty="0"/>
              <a:t>重複をできるだけなくし、</a:t>
            </a:r>
            <a:r>
              <a:rPr lang="en-US" altLang="ja-JP" b="1" dirty="0"/>
              <a:t>GPU</a:t>
            </a:r>
            <a:r>
              <a:rPr lang="ja-JP" altLang="en-US" b="1" dirty="0"/>
              <a:t>ごとに必要な部分だけを担当させる</a:t>
            </a:r>
            <a:r>
              <a:rPr lang="ja-JP" altLang="en-US" dirty="0"/>
              <a:t>ことで、使えるメモリを最大限に活用できるようにします。</a:t>
            </a:r>
            <a:r>
              <a:rPr lang="en-US" altLang="ja-JP" dirty="0"/>
              <a:t>[PAUSE5]</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モデルの状態には、パラメータや勾配、オプティマイザの情報など様々な要素がありますが、それらを段階的に細かく分けて保存・共有することで、</a:t>
            </a:r>
            <a:r>
              <a:rPr lang="en-US" altLang="ja-JP" b="1" dirty="0"/>
              <a:t>GPU</a:t>
            </a:r>
            <a:r>
              <a:rPr lang="ja-JP" altLang="en-US" b="1" dirty="0"/>
              <a:t>のメモリ負担を大幅に軽減</a:t>
            </a:r>
            <a:r>
              <a:rPr lang="ja-JP" altLang="en-US" dirty="0"/>
              <a:t>できます。これにより、これまでなら分割できなかったような大規模モデルでも、少ない</a:t>
            </a:r>
            <a:r>
              <a:rPr lang="en-US" altLang="ja-JP" dirty="0"/>
              <a:t>GPU</a:t>
            </a:r>
            <a:r>
              <a:rPr lang="ja-JP" altLang="en-US" dirty="0"/>
              <a:t>で学習させることが現実的になります。</a:t>
            </a:r>
            <a:r>
              <a:rPr lang="en-US" altLang="ja-JP" dirty="0"/>
              <a:t>[PAUSE5]</a:t>
            </a:r>
            <a:endParaRPr lang="ja-JP" altLang="en-US" dirty="0"/>
          </a:p>
          <a:p>
            <a:r>
              <a:rPr lang="ja-JP" altLang="en-US" dirty="0"/>
              <a:t>さらに、</a:t>
            </a:r>
            <a:r>
              <a:rPr lang="en-US" altLang="ja-JP" dirty="0" err="1"/>
              <a:t>ZeRO</a:t>
            </a:r>
            <a:r>
              <a:rPr lang="ja-JP" altLang="en-US" dirty="0"/>
              <a:t>は、完全なモデル並列処理に比べて</a:t>
            </a:r>
            <a:r>
              <a:rPr lang="en-US" altLang="ja-JP" b="1" dirty="0"/>
              <a:t>GPU</a:t>
            </a:r>
            <a:r>
              <a:rPr lang="ja-JP" altLang="en-US" b="1" dirty="0"/>
              <a:t>間の通信が少なくて済む</a:t>
            </a:r>
            <a:r>
              <a:rPr lang="ja-JP" altLang="en-US" dirty="0"/>
              <a:t>という利点もあります。実装も比較的シンプルで、</a:t>
            </a:r>
            <a:r>
              <a:rPr lang="en-US" altLang="ja-JP" dirty="0" err="1"/>
              <a:t>DeepSpeed</a:t>
            </a:r>
            <a:r>
              <a:rPr lang="en-US" altLang="ja-JP" dirty="0"/>
              <a:t> </a:t>
            </a:r>
            <a:r>
              <a:rPr lang="ja-JP" altLang="en-US" dirty="0"/>
              <a:t>や </a:t>
            </a:r>
            <a:r>
              <a:rPr lang="en-US" altLang="ja-JP" dirty="0" err="1"/>
              <a:t>PyTorch</a:t>
            </a:r>
            <a:r>
              <a:rPr lang="en-US" altLang="ja-JP" dirty="0"/>
              <a:t> FSDP </a:t>
            </a:r>
            <a:r>
              <a:rPr lang="ja-JP" altLang="en-US" dirty="0"/>
              <a:t>といったライブラリを使えば、専門的な知識がなくても導入できます。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t>ZeRO</a:t>
            </a:r>
            <a:r>
              <a:rPr lang="ja-JP" altLang="en-US" dirty="0"/>
              <a:t>の本質は、「分けて持ち、協力して学習する」という考え方にあります。限られた資源の中でも、効率的にモデルを育てていくための工夫です。</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f13518e47_0_6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f13518e47_0_62:notes"/>
          <p:cNvSpPr txBox="1">
            <a:spLocks noGrp="1"/>
          </p:cNvSpPr>
          <p:nvPr>
            <p:ph type="body" idx="1"/>
          </p:nvPr>
        </p:nvSpPr>
        <p:spPr>
          <a:xfrm>
            <a:off x="679750" y="4715125"/>
            <a:ext cx="5438100" cy="4467000"/>
          </a:xfrm>
          <a:prstGeom prst="rect">
            <a:avLst/>
          </a:prstGeom>
        </p:spPr>
        <p:txBody>
          <a:bodyPr spcFirstLastPara="1" wrap="square" lIns="91425" tIns="91425" rIns="91425" bIns="91425" anchor="t" anchorCtr="0">
            <a:noAutofit/>
          </a:bodyPr>
          <a:lstStyle/>
          <a:p>
            <a:r>
              <a:rPr lang="ja-JP" altLang="en-US" dirty="0"/>
              <a:t>ここまでは、さまざまな並列処理手法の特徴を整理し、どの状況でどの手法を選ぶべきかを考える「並列戦略選択ガイド」について紹介します。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スライドには、各手法について、モデル規模や通信量、実装難易度などの観点から整理された比較表が載っています。たとえば、モデルの層数が多く、通信量を抑えたいならパイプライン並列が適しており、メモリ効率を重視したいなら</a:t>
            </a:r>
            <a:r>
              <a:rPr lang="en-US" altLang="ja-JP" dirty="0" err="1"/>
              <a:t>ZeRO</a:t>
            </a:r>
            <a:r>
              <a:rPr lang="ja-JP" altLang="en-US" dirty="0"/>
              <a:t>が有力です。</a:t>
            </a:r>
            <a:r>
              <a:rPr lang="en-US" altLang="ja-JP" dirty="0"/>
              <a:t>[PAUSE5]</a:t>
            </a:r>
            <a:endParaRPr lang="ja-JP" altLang="en-US" dirty="0"/>
          </a:p>
          <a:p>
            <a:r>
              <a:rPr lang="ja-JP" altLang="en-US" dirty="0"/>
              <a:t>また、エキスパート並列は特殊な構造のモデルに向いていますが、実装はやや複雑です。一方で、</a:t>
            </a:r>
            <a:r>
              <a:rPr lang="en-US" altLang="ja-JP" dirty="0" err="1"/>
              <a:t>ZeRO</a:t>
            </a:r>
            <a:r>
              <a:rPr lang="ja-JP" altLang="en-US" dirty="0"/>
              <a:t>は汎用性が高く導入しやすいという利点があります。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こうしたガイドは、事前に方針を立てるうえで有効です。手探りで試す前に、それぞれの特徴を理解しておくことで、効率的に環境を構築できます。</a:t>
            </a:r>
            <a:r>
              <a:rPr lang="en-US" altLang="ja-JP" dirty="0"/>
              <a:t>[PAUSE5]</a:t>
            </a:r>
            <a:endParaRPr lang="ja-JP" altLang="en-US" dirty="0"/>
          </a:p>
          <a:p>
            <a:r>
              <a:rPr lang="ja-JP" altLang="en-US" dirty="0"/>
              <a:t>状況に応じた適切な判断が、</a:t>
            </a:r>
            <a:r>
              <a:rPr lang="en-US" altLang="ja-JP" dirty="0"/>
              <a:t>AI</a:t>
            </a:r>
            <a:r>
              <a:rPr lang="ja-JP" altLang="en-US" dirty="0"/>
              <a:t>モデルの性能を最大限に引き出すカギとなります。</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4f13518e47_0_88: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4f13518e47_0_88:notes"/>
          <p:cNvSpPr txBox="1">
            <a:spLocks noGrp="1"/>
          </p:cNvSpPr>
          <p:nvPr>
            <p:ph type="body" idx="1"/>
          </p:nvPr>
        </p:nvSpPr>
        <p:spPr>
          <a:xfrm>
            <a:off x="679750" y="4715125"/>
            <a:ext cx="5438100" cy="4467000"/>
          </a:xfrm>
          <a:prstGeom prst="rect">
            <a:avLst/>
          </a:prstGeom>
        </p:spPr>
        <p:txBody>
          <a:bodyPr spcFirstLastPara="1" wrap="square" lIns="91425" tIns="91425" rIns="91425" bIns="91425" anchor="t" anchorCtr="0">
            <a:noAutofit/>
          </a:bodyPr>
          <a:lstStyle/>
          <a:p>
            <a:r>
              <a:rPr lang="ja-JP" altLang="en-US" dirty="0"/>
              <a:t>最後に、大規模な</a:t>
            </a:r>
            <a:r>
              <a:rPr lang="en-US" altLang="ja-JP" dirty="0"/>
              <a:t>AI</a:t>
            </a:r>
            <a:r>
              <a:rPr lang="ja-JP" altLang="en-US" dirty="0"/>
              <a:t>モデルを効率よく動かすための</a:t>
            </a:r>
            <a:r>
              <a:rPr lang="ja-JP" altLang="en-US" b="1" dirty="0"/>
              <a:t>混合並列戦略</a:t>
            </a:r>
            <a:r>
              <a:rPr lang="ja-JP" altLang="en-US" dirty="0"/>
              <a:t>について紹介します。これは、一つの手法では対応しきれない超大型モデルに対し、複数の並列処理技術を組み合わせる方法です。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現実の運用では、データ並列・テンソル並列・パイプライン並列などを組み合わせる「</a:t>
            </a:r>
            <a:r>
              <a:rPr lang="en-US" altLang="ja-JP" dirty="0"/>
              <a:t>3D</a:t>
            </a:r>
            <a:r>
              <a:rPr lang="ja-JP" altLang="en-US" dirty="0"/>
              <a:t>並列」がよく使われています。例えば、大きな層をテンソル並列で分割し、それらを</a:t>
            </a:r>
            <a:r>
              <a:rPr lang="en-US" altLang="ja-JP" dirty="0"/>
              <a:t>GPU</a:t>
            </a:r>
            <a:r>
              <a:rPr lang="ja-JP" altLang="en-US" dirty="0"/>
              <a:t>グループにパイプライン並列で割り当て、さらに各グループ内でデータ並列を行う、といった流れです。</a:t>
            </a:r>
            <a:r>
              <a:rPr lang="en-US" altLang="ja-JP" dirty="0"/>
              <a:t>[PAUSE5]</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このように構成することで、</a:t>
            </a:r>
            <a:r>
              <a:rPr lang="en-US" altLang="ja-JP" b="1" dirty="0"/>
              <a:t>GPU</a:t>
            </a:r>
            <a:r>
              <a:rPr lang="ja-JP" altLang="en-US" b="1" dirty="0"/>
              <a:t>リソースを無駄なく使いながら、処理速度とメモリ効率のバランスを取る</a:t>
            </a:r>
            <a:r>
              <a:rPr lang="ja-JP" altLang="en-US" dirty="0"/>
              <a:t>ことが可能になります。一つの手法だけではメモリが足りなかったり、通信負荷が偏ったりする場面でも、組み合わせによって解決できるのがこの戦略の強みです。</a:t>
            </a:r>
            <a:r>
              <a:rPr lang="en-US" altLang="ja-JP" dirty="0"/>
              <a:t>[PAUSE5]</a:t>
            </a:r>
            <a:endParaRPr lang="ja-JP" altLang="en-US" dirty="0"/>
          </a:p>
          <a:p>
            <a:r>
              <a:rPr lang="ja-JP" altLang="en-US" dirty="0"/>
              <a:t>重要なのは、各手法の特徴を理解したうえで、</a:t>
            </a:r>
            <a:r>
              <a:rPr lang="ja-JP" altLang="en-US" b="1" dirty="0"/>
              <a:t>目的や構成に応じた適切な組み合わせを設計すること</a:t>
            </a:r>
            <a:r>
              <a:rPr lang="ja-JP" altLang="en-US" dirty="0"/>
              <a:t>です。</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4f13518e47_0_1: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4f13518e47_0_1:notes"/>
          <p:cNvSpPr txBox="1">
            <a:spLocks noGrp="1"/>
          </p:cNvSpPr>
          <p:nvPr>
            <p:ph type="body" idx="1"/>
          </p:nvPr>
        </p:nvSpPr>
        <p:spPr>
          <a:xfrm>
            <a:off x="679750" y="4715125"/>
            <a:ext cx="5438100" cy="4467000"/>
          </a:xfrm>
          <a:prstGeom prst="rect">
            <a:avLst/>
          </a:prstGeom>
        </p:spPr>
        <p:txBody>
          <a:bodyPr spcFirstLastPara="1" wrap="square" lIns="91425" tIns="91425" rIns="91425" bIns="91425" anchor="t" anchorCtr="0">
            <a:noAutofit/>
          </a:bodyPr>
          <a:lstStyle/>
          <a:p>
            <a:r>
              <a:rPr lang="en-US" altLang="ja-JP" dirty="0"/>
              <a:t>AI</a:t>
            </a:r>
            <a:r>
              <a:rPr lang="ja-JP" altLang="en-US" dirty="0"/>
              <a:t>モデルは多くの</a:t>
            </a:r>
            <a:r>
              <a:rPr lang="ja-JP" altLang="en-US" b="1" dirty="0"/>
              <a:t>パラメータ</a:t>
            </a:r>
            <a:r>
              <a:rPr lang="ja-JP" altLang="en-US" dirty="0"/>
              <a:t>（学習結果の数値）を持ち、それがモデルの性能を左右します。そして、これらのパラメータは</a:t>
            </a:r>
            <a:r>
              <a:rPr lang="en-US" altLang="ja-JP" b="1" dirty="0"/>
              <a:t>VRAM</a:t>
            </a:r>
            <a:r>
              <a:rPr lang="ja-JP" altLang="en-US" dirty="0"/>
              <a:t>（</a:t>
            </a:r>
            <a:r>
              <a:rPr lang="en-US" altLang="ja-JP" dirty="0"/>
              <a:t>GPU</a:t>
            </a:r>
            <a:r>
              <a:rPr lang="ja-JP" altLang="en-US" dirty="0"/>
              <a:t>に搭載されたメモリ）上に展開されるため、</a:t>
            </a:r>
            <a:r>
              <a:rPr lang="en-US" altLang="ja-JP" dirty="0"/>
              <a:t>VRAM</a:t>
            </a:r>
            <a:r>
              <a:rPr lang="ja-JP" altLang="en-US" dirty="0"/>
              <a:t>の容量が</a:t>
            </a:r>
            <a:r>
              <a:rPr lang="en-US" altLang="ja-JP" dirty="0"/>
              <a:t>AI</a:t>
            </a:r>
            <a:r>
              <a:rPr lang="ja-JP" altLang="en-US" dirty="0"/>
              <a:t>の動作に直接影響します。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モデルが大きいほど必要な</a:t>
            </a:r>
            <a:r>
              <a:rPr lang="en-US" altLang="ja-JP" dirty="0"/>
              <a:t>VRAM</a:t>
            </a:r>
            <a:r>
              <a:rPr lang="ja-JP" altLang="en-US" dirty="0"/>
              <a:t>も増え、足りなければ動作が重くなったり、そもそも動かせなかったりします。そこで重要になるのが</a:t>
            </a:r>
            <a:r>
              <a:rPr lang="ja-JP" altLang="en-US" b="1" dirty="0"/>
              <a:t>パラメータの精度の調整</a:t>
            </a:r>
            <a:r>
              <a:rPr lang="ja-JP" altLang="en-US" dirty="0"/>
              <a:t>です。</a:t>
            </a:r>
            <a:r>
              <a:rPr lang="en-US" altLang="ja-JP" dirty="0"/>
              <a:t>[PAUSE5]</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パラメータは通常、高精度な</a:t>
            </a:r>
            <a:r>
              <a:rPr lang="en-US" altLang="ja-JP" dirty="0"/>
              <a:t>FP32</a:t>
            </a:r>
            <a:r>
              <a:rPr lang="ja-JP" altLang="en-US" dirty="0"/>
              <a:t>（</a:t>
            </a:r>
            <a:r>
              <a:rPr lang="en-US" altLang="ja-JP" dirty="0"/>
              <a:t>1</a:t>
            </a:r>
            <a:r>
              <a:rPr lang="ja-JP" altLang="en-US" dirty="0"/>
              <a:t>つあたり約</a:t>
            </a:r>
            <a:r>
              <a:rPr lang="en-US" altLang="ja-JP" dirty="0"/>
              <a:t>4</a:t>
            </a:r>
            <a:r>
              <a:rPr lang="ja-JP" altLang="en-US" dirty="0"/>
              <a:t>バイト）で保存されますが、これでは大量の</a:t>
            </a:r>
            <a:r>
              <a:rPr lang="en-US" altLang="ja-JP" dirty="0"/>
              <a:t>VRAM</a:t>
            </a:r>
            <a:r>
              <a:rPr lang="ja-JP" altLang="en-US" dirty="0"/>
              <a:t>を消費します。精度を下げた</a:t>
            </a:r>
            <a:r>
              <a:rPr lang="en-US" altLang="ja-JP" dirty="0"/>
              <a:t>FP16</a:t>
            </a:r>
            <a:r>
              <a:rPr lang="ja-JP" altLang="en-US" dirty="0"/>
              <a:t>、</a:t>
            </a:r>
            <a:r>
              <a:rPr lang="en-US" altLang="ja-JP" dirty="0"/>
              <a:t>INT8</a:t>
            </a:r>
            <a:r>
              <a:rPr lang="ja-JP" altLang="en-US" dirty="0"/>
              <a:t>、</a:t>
            </a:r>
            <a:r>
              <a:rPr lang="en-US" altLang="ja-JP" dirty="0"/>
              <a:t>INT4</a:t>
            </a:r>
            <a:r>
              <a:rPr lang="ja-JP" altLang="en-US" dirty="0"/>
              <a:t>などに変換することで、</a:t>
            </a:r>
            <a:r>
              <a:rPr lang="en-US" altLang="ja-JP" dirty="0"/>
              <a:t>VRAM</a:t>
            </a:r>
            <a:r>
              <a:rPr lang="ja-JP" altLang="en-US" dirty="0"/>
              <a:t>の使用量を大幅に減らせます。これは</a:t>
            </a:r>
            <a:r>
              <a:rPr lang="ja-JP" altLang="en-US" b="1" dirty="0"/>
              <a:t>量子化</a:t>
            </a:r>
            <a:r>
              <a:rPr lang="ja-JP" altLang="en-US" dirty="0"/>
              <a:t>と呼ばれる手法です。</a:t>
            </a:r>
            <a:r>
              <a:rPr lang="en-US" altLang="ja-JP" dirty="0"/>
              <a:t>[PAUSE5]</a:t>
            </a:r>
            <a:endParaRPr lang="ja-JP" altLang="en-US" dirty="0"/>
          </a:p>
          <a:p>
            <a:r>
              <a:rPr lang="ja-JP" altLang="en-US" dirty="0"/>
              <a:t>もちろん、精度を落とせば性能が多少下がる可能性もありますが、実用上問題がなければ、</a:t>
            </a:r>
            <a:r>
              <a:rPr lang="ja-JP" altLang="en-US" b="1" dirty="0"/>
              <a:t>コストと性能のバランスを取る選択</a:t>
            </a:r>
            <a:r>
              <a:rPr lang="ja-JP" altLang="en-US" dirty="0"/>
              <a:t>として有効です。とくにリソースが限られた環境では、この調整が不可欠です。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このスライドのポイントは、</a:t>
            </a:r>
            <a:r>
              <a:rPr lang="ja-JP" altLang="en-US" b="1" dirty="0"/>
              <a:t>パラメータ数と</a:t>
            </a:r>
            <a:r>
              <a:rPr lang="en-US" altLang="ja-JP" b="1" dirty="0"/>
              <a:t>VRAM</a:t>
            </a:r>
            <a:r>
              <a:rPr lang="ja-JP" altLang="en-US" b="1" dirty="0"/>
              <a:t>の関係を理解し、精度調整で負荷を最適化すること</a:t>
            </a:r>
            <a:r>
              <a:rPr lang="ja-JP" altLang="en-US" dirty="0"/>
              <a:t>です。</a:t>
            </a:r>
            <a:r>
              <a:rPr lang="en-US" altLang="ja-JP" dirty="0"/>
              <a:t>[PAUSE5]</a:t>
            </a:r>
            <a:endParaRPr lang="ja-JP" altLang="en-US"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4f13518e47_0_7: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4f13518e47_0_7:notes"/>
          <p:cNvSpPr txBox="1">
            <a:spLocks noGrp="1"/>
          </p:cNvSpPr>
          <p:nvPr>
            <p:ph type="body" idx="1"/>
          </p:nvPr>
        </p:nvSpPr>
        <p:spPr>
          <a:xfrm>
            <a:off x="679750" y="4715125"/>
            <a:ext cx="5438100" cy="4467000"/>
          </a:xfrm>
          <a:prstGeom prst="rect">
            <a:avLst/>
          </a:prstGeom>
        </p:spPr>
        <p:txBody>
          <a:bodyPr spcFirstLastPara="1" wrap="square" lIns="91425" tIns="91425" rIns="91425" bIns="91425" anchor="t" anchorCtr="0">
            <a:noAutofit/>
          </a:bodyPr>
          <a:lstStyle/>
          <a:p>
            <a:r>
              <a:rPr lang="en-US" altLang="ja-JP" dirty="0"/>
              <a:t>AI</a:t>
            </a:r>
            <a:r>
              <a:rPr lang="ja-JP" altLang="en-US" dirty="0"/>
              <a:t>モデルに必要な</a:t>
            </a:r>
            <a:r>
              <a:rPr lang="en-US" altLang="ja-JP" dirty="0"/>
              <a:t>VRAM</a:t>
            </a:r>
            <a:r>
              <a:rPr lang="ja-JP" altLang="en-US" dirty="0"/>
              <a:t>の「追加消費」要因について解説します。前のスライドではパラメータ数と</a:t>
            </a:r>
            <a:r>
              <a:rPr lang="en-US" altLang="ja-JP" dirty="0"/>
              <a:t>VRAM</a:t>
            </a:r>
            <a:r>
              <a:rPr lang="ja-JP" altLang="en-US" dirty="0"/>
              <a:t>の関係を学びましたが、実際にはそれ以外にも</a:t>
            </a:r>
            <a:r>
              <a:rPr lang="en-US" altLang="ja-JP" dirty="0"/>
              <a:t>VRAM</a:t>
            </a:r>
            <a:r>
              <a:rPr lang="ja-JP" altLang="en-US" dirty="0"/>
              <a:t>を必要とする要素があります。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一つ目は</a:t>
            </a:r>
            <a:r>
              <a:rPr lang="ja-JP" altLang="en-US" b="1" dirty="0"/>
              <a:t>オプティマイザの状態</a:t>
            </a:r>
            <a:r>
              <a:rPr lang="ja-JP" altLang="en-US" dirty="0"/>
              <a:t>です。これはモデル訓練時にパラメータを調整するための情報を一時的に保存する機能で、その分のメモリも消費します。訓練では、学習を進めるために内部的な履歴を保持する必要があるためです。</a:t>
            </a:r>
            <a:r>
              <a:rPr lang="en-US" altLang="ja-JP" dirty="0"/>
              <a:t>[PAUSE5]</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二つ目は</a:t>
            </a:r>
            <a:r>
              <a:rPr lang="en-US" altLang="ja-JP" b="1" dirty="0"/>
              <a:t>KV</a:t>
            </a:r>
            <a:r>
              <a:rPr lang="ja-JP" altLang="en-US" b="1" dirty="0"/>
              <a:t>キャッシュ</a:t>
            </a:r>
            <a:r>
              <a:rPr lang="ja-JP" altLang="en-US" dirty="0"/>
              <a:t>、推論時に活躍する仕組みです。生成中の文章の流れや履歴を保持することで、文脈に沿った自然な出力が可能になります。ただし、文章が長くなるほど保存する内容も増え、</a:t>
            </a:r>
            <a:r>
              <a:rPr lang="en-US" altLang="ja-JP" dirty="0"/>
              <a:t>VRAM</a:t>
            </a:r>
            <a:r>
              <a:rPr lang="ja-JP" altLang="en-US" dirty="0"/>
              <a:t>の消費量が大きくなります。</a:t>
            </a:r>
            <a:r>
              <a:rPr lang="en-US" altLang="ja-JP" dirty="0"/>
              <a:t>[PAUSE5]</a:t>
            </a:r>
            <a:endParaRPr lang="ja-JP" altLang="en-US" dirty="0"/>
          </a:p>
          <a:p>
            <a:r>
              <a:rPr lang="ja-JP" altLang="en-US" dirty="0"/>
              <a:t>三つ目は</a:t>
            </a:r>
            <a:r>
              <a:rPr lang="ja-JP" altLang="en-US" b="1" dirty="0"/>
              <a:t>バッチ処理と中間活性化値</a:t>
            </a:r>
            <a:r>
              <a:rPr lang="ja-JP" altLang="en-US" dirty="0"/>
              <a:t>です。複数の入力をまとめて処理するバッチ処理は計算効率を高めますが、同時に中間結果を保持するため、より多くのメモリを必要とします。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これら</a:t>
            </a:r>
            <a:r>
              <a:rPr lang="en-US" altLang="ja-JP" dirty="0"/>
              <a:t>3</a:t>
            </a:r>
            <a:r>
              <a:rPr lang="ja-JP" altLang="en-US" dirty="0"/>
              <a:t>つの要因はすべて</a:t>
            </a:r>
            <a:r>
              <a:rPr lang="en-US" altLang="ja-JP" dirty="0"/>
              <a:t>VRAM</a:t>
            </a:r>
            <a:r>
              <a:rPr lang="ja-JP" altLang="en-US" dirty="0"/>
              <a:t>消費に影響しますが、</a:t>
            </a:r>
            <a:r>
              <a:rPr lang="ja-JP" altLang="en-US" b="1" dirty="0"/>
              <a:t>バッチサイズ</a:t>
            </a:r>
            <a:r>
              <a:rPr lang="ja-JP" altLang="en-US" dirty="0"/>
              <a:t>は比較的自由に調整できるため、コントロールしやすい点です。ただし小さくしすぎると処理効率が下がるため、バランスが重要です。</a:t>
            </a:r>
            <a:r>
              <a:rPr lang="en-US" altLang="ja-JP" dirty="0"/>
              <a:t>[PAUSE5]</a:t>
            </a:r>
            <a:endParaRPr lang="ja-JP" altLang="en-US" dirty="0"/>
          </a:p>
          <a:p>
            <a:r>
              <a:rPr lang="en-US" altLang="ja-JP" dirty="0"/>
              <a:t>AI</a:t>
            </a:r>
            <a:r>
              <a:rPr lang="ja-JP" altLang="en-US" dirty="0"/>
              <a:t>モデルを実運用（デプロイ）する際には、</a:t>
            </a:r>
            <a:r>
              <a:rPr lang="ja-JP" altLang="en-US" b="1" dirty="0"/>
              <a:t>パラメータ数だけでなく、こうした追加要素も含めて</a:t>
            </a:r>
            <a:r>
              <a:rPr lang="en-US" altLang="ja-JP" b="1" dirty="0"/>
              <a:t>VRAM</a:t>
            </a:r>
            <a:r>
              <a:rPr lang="ja-JP" altLang="en-US" b="1" dirty="0"/>
              <a:t>使用量を見積もる必要</a:t>
            </a:r>
            <a:r>
              <a:rPr lang="ja-JP" altLang="en-US" dirty="0"/>
              <a:t>があります。利用可能なハードウェアに合わせて、精度、処理速度、消費メモリの最適な組み合わせを考えることが大切です。</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4f13518e47_0_1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4f13518e47_0_12:notes"/>
          <p:cNvSpPr txBox="1">
            <a:spLocks noGrp="1"/>
          </p:cNvSpPr>
          <p:nvPr>
            <p:ph type="body" idx="1"/>
          </p:nvPr>
        </p:nvSpPr>
        <p:spPr>
          <a:xfrm>
            <a:off x="679750" y="4715125"/>
            <a:ext cx="5438100" cy="4467000"/>
          </a:xfrm>
          <a:prstGeom prst="rect">
            <a:avLst/>
          </a:prstGeom>
        </p:spPr>
        <p:txBody>
          <a:bodyPr spcFirstLastPara="1" wrap="square" lIns="91425" tIns="91425" rIns="91425" bIns="91425" anchor="t" anchorCtr="0">
            <a:noAutofit/>
          </a:bodyPr>
          <a:lstStyle/>
          <a:p>
            <a:r>
              <a:rPr lang="en-US" altLang="ja-JP" dirty="0"/>
              <a:t>AI</a:t>
            </a:r>
            <a:r>
              <a:rPr lang="ja-JP" altLang="en-US" dirty="0"/>
              <a:t>モデルのサイズごとに必要な</a:t>
            </a:r>
            <a:r>
              <a:rPr lang="en-US" altLang="ja-JP" dirty="0"/>
              <a:t>VRAM</a:t>
            </a:r>
            <a:r>
              <a:rPr lang="ja-JP" altLang="en-US" dirty="0"/>
              <a:t>量の目安を確認します。スライドの表には、モデルサイズ（例：</a:t>
            </a:r>
            <a:r>
              <a:rPr lang="en-US" altLang="ja-JP" dirty="0"/>
              <a:t>7B</a:t>
            </a:r>
            <a:r>
              <a:rPr lang="ja-JP" altLang="en-US" dirty="0"/>
              <a:t>、</a:t>
            </a:r>
            <a:r>
              <a:rPr lang="en-US" altLang="ja-JP" dirty="0"/>
              <a:t>13B</a:t>
            </a:r>
            <a:r>
              <a:rPr lang="ja-JP" altLang="en-US" dirty="0"/>
              <a:t>、</a:t>
            </a:r>
            <a:r>
              <a:rPr lang="en-US" altLang="ja-JP" dirty="0"/>
              <a:t>34B</a:t>
            </a:r>
            <a:r>
              <a:rPr lang="ja-JP" altLang="en-US" dirty="0"/>
              <a:t>、</a:t>
            </a:r>
            <a:r>
              <a:rPr lang="en-US" altLang="ja-JP" dirty="0"/>
              <a:t>70B</a:t>
            </a:r>
            <a:r>
              <a:rPr lang="ja-JP" altLang="en-US" dirty="0"/>
              <a:t>）、それぞれのパラメータ数、そして</a:t>
            </a:r>
            <a:r>
              <a:rPr lang="en-US" altLang="ja-JP" dirty="0"/>
              <a:t>FP16</a:t>
            </a:r>
            <a:r>
              <a:rPr lang="ja-JP" altLang="en-US" dirty="0"/>
              <a:t>・</a:t>
            </a:r>
            <a:r>
              <a:rPr lang="en-US" altLang="ja-JP" dirty="0"/>
              <a:t>INT8</a:t>
            </a:r>
            <a:r>
              <a:rPr lang="ja-JP" altLang="en-US" dirty="0"/>
              <a:t>・</a:t>
            </a:r>
            <a:r>
              <a:rPr lang="en-US" altLang="ja-JP" dirty="0"/>
              <a:t>INT4</a:t>
            </a:r>
            <a:r>
              <a:rPr lang="ja-JP" altLang="en-US" dirty="0"/>
              <a:t>といった異なる精度で動かす際の</a:t>
            </a:r>
            <a:r>
              <a:rPr lang="en-US" altLang="ja-JP" dirty="0"/>
              <a:t>VRAM</a:t>
            </a:r>
            <a:r>
              <a:rPr lang="ja-JP" altLang="en-US" dirty="0"/>
              <a:t>必要量が記載されています。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たとえば「</a:t>
            </a:r>
            <a:r>
              <a:rPr lang="en-US" altLang="ja-JP" dirty="0"/>
              <a:t>7B</a:t>
            </a:r>
            <a:r>
              <a:rPr lang="ja-JP" altLang="en-US" dirty="0"/>
              <a:t>」（</a:t>
            </a:r>
            <a:r>
              <a:rPr lang="en-US" altLang="ja-JP" dirty="0"/>
              <a:t>70</a:t>
            </a:r>
            <a:r>
              <a:rPr lang="ja-JP" altLang="en-US" dirty="0"/>
              <a:t>億パラメータ）のモデルでは、</a:t>
            </a:r>
            <a:r>
              <a:rPr lang="en-US" altLang="ja-JP" dirty="0"/>
              <a:t>FP16</a:t>
            </a:r>
            <a:r>
              <a:rPr lang="ja-JP" altLang="en-US" dirty="0"/>
              <a:t>で約</a:t>
            </a:r>
            <a:r>
              <a:rPr lang="en-US" altLang="ja-JP" dirty="0"/>
              <a:t>14GB</a:t>
            </a:r>
            <a:r>
              <a:rPr lang="ja-JP" altLang="en-US" dirty="0"/>
              <a:t>、</a:t>
            </a:r>
            <a:r>
              <a:rPr lang="en-US" altLang="ja-JP" dirty="0"/>
              <a:t>INT8</a:t>
            </a:r>
            <a:r>
              <a:rPr lang="ja-JP" altLang="en-US" dirty="0"/>
              <a:t>で約</a:t>
            </a:r>
            <a:r>
              <a:rPr lang="en-US" altLang="ja-JP" dirty="0"/>
              <a:t>7GB</a:t>
            </a:r>
            <a:r>
              <a:rPr lang="ja-JP" altLang="en-US" dirty="0"/>
              <a:t>、</a:t>
            </a:r>
            <a:r>
              <a:rPr lang="en-US" altLang="ja-JP" dirty="0"/>
              <a:t>INT4</a:t>
            </a:r>
            <a:r>
              <a:rPr lang="ja-JP" altLang="en-US" dirty="0"/>
              <a:t>で約</a:t>
            </a:r>
            <a:r>
              <a:rPr lang="en-US" altLang="ja-JP" dirty="0"/>
              <a:t>3.5GB</a:t>
            </a:r>
            <a:r>
              <a:rPr lang="ja-JP" altLang="en-US" dirty="0"/>
              <a:t>の</a:t>
            </a:r>
            <a:r>
              <a:rPr lang="en-US" altLang="ja-JP" dirty="0"/>
              <a:t>VRAM</a:t>
            </a:r>
            <a:r>
              <a:rPr lang="ja-JP" altLang="en-US" dirty="0"/>
              <a:t>が必要です。一方「</a:t>
            </a:r>
            <a:r>
              <a:rPr lang="en-US" altLang="ja-JP" dirty="0"/>
              <a:t>70B</a:t>
            </a:r>
            <a:r>
              <a:rPr lang="ja-JP" altLang="en-US" dirty="0"/>
              <a:t>」のモデルでは、</a:t>
            </a:r>
            <a:r>
              <a:rPr lang="en-US" altLang="ja-JP" dirty="0"/>
              <a:t>FP16</a:t>
            </a:r>
            <a:r>
              <a:rPr lang="ja-JP" altLang="en-US" dirty="0"/>
              <a:t>で約</a:t>
            </a:r>
            <a:r>
              <a:rPr lang="en-US" altLang="ja-JP" dirty="0"/>
              <a:t>140GB</a:t>
            </a:r>
            <a:r>
              <a:rPr lang="ja-JP" altLang="en-US" dirty="0"/>
              <a:t>、</a:t>
            </a:r>
            <a:r>
              <a:rPr lang="en-US" altLang="ja-JP" dirty="0"/>
              <a:t>INT4</a:t>
            </a:r>
            <a:r>
              <a:rPr lang="ja-JP" altLang="en-US" dirty="0"/>
              <a:t>でも約</a:t>
            </a:r>
            <a:r>
              <a:rPr lang="en-US" altLang="ja-JP" dirty="0"/>
              <a:t>35GB</a:t>
            </a:r>
            <a:r>
              <a:rPr lang="ja-JP" altLang="en-US" dirty="0"/>
              <a:t>と、非常に大きなメモリを要します。</a:t>
            </a:r>
            <a:r>
              <a:rPr lang="en-US" altLang="ja-JP" dirty="0"/>
              <a:t>[PAUSE5]</a:t>
            </a:r>
            <a:endParaRPr lang="ja-JP" altLang="en-US" dirty="0"/>
          </a:p>
          <a:p>
            <a:r>
              <a:rPr lang="ja-JP" altLang="en-US" dirty="0"/>
              <a:t>ここから読み取れる重要な点は、</a:t>
            </a:r>
            <a:r>
              <a:rPr lang="ja-JP" altLang="en-US" b="1" dirty="0"/>
              <a:t>モデルサイズが大きいほど</a:t>
            </a:r>
            <a:r>
              <a:rPr lang="en-US" altLang="ja-JP" b="1" dirty="0"/>
              <a:t>VRAM</a:t>
            </a:r>
            <a:r>
              <a:rPr lang="ja-JP" altLang="en-US" b="1" dirty="0"/>
              <a:t>消費量も増える</a:t>
            </a:r>
            <a:r>
              <a:rPr lang="ja-JP" altLang="en-US" dirty="0"/>
              <a:t>ということ。そして、</a:t>
            </a:r>
            <a:r>
              <a:rPr lang="ja-JP" altLang="en-US" b="1" dirty="0"/>
              <a:t>パラメータ精度を下げることで</a:t>
            </a:r>
            <a:r>
              <a:rPr lang="en-US" altLang="ja-JP" b="1" dirty="0"/>
              <a:t>VRAM</a:t>
            </a:r>
            <a:r>
              <a:rPr lang="ja-JP" altLang="en-US" b="1" dirty="0"/>
              <a:t>使用量を抑えられる</a:t>
            </a:r>
            <a:r>
              <a:rPr lang="ja-JP" altLang="en-US" dirty="0"/>
              <a:t>という事実です。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仮に手元の</a:t>
            </a:r>
            <a:r>
              <a:rPr lang="en-US" altLang="ja-JP" dirty="0"/>
              <a:t>GPU</a:t>
            </a:r>
            <a:r>
              <a:rPr lang="ja-JP" altLang="en-US" dirty="0"/>
              <a:t>が</a:t>
            </a:r>
            <a:r>
              <a:rPr lang="en-US" altLang="ja-JP" dirty="0"/>
              <a:t>16GB</a:t>
            </a:r>
            <a:r>
              <a:rPr lang="ja-JP" altLang="en-US" dirty="0"/>
              <a:t>の</a:t>
            </a:r>
            <a:r>
              <a:rPr lang="en-US" altLang="ja-JP" dirty="0"/>
              <a:t>VRAM</a:t>
            </a:r>
            <a:r>
              <a:rPr lang="ja-JP" altLang="en-US" dirty="0"/>
              <a:t>を持っていた場合、</a:t>
            </a:r>
            <a:r>
              <a:rPr lang="en-US" altLang="ja-JP" dirty="0"/>
              <a:t>70B</a:t>
            </a:r>
            <a:r>
              <a:rPr lang="ja-JP" altLang="en-US" dirty="0"/>
              <a:t>モデルは当然動かせませんが、</a:t>
            </a:r>
            <a:r>
              <a:rPr lang="en-US" altLang="ja-JP" dirty="0"/>
              <a:t>7B</a:t>
            </a:r>
            <a:r>
              <a:rPr lang="ja-JP" altLang="en-US" dirty="0"/>
              <a:t>モデルであれば、</a:t>
            </a:r>
            <a:r>
              <a:rPr lang="en-US" altLang="ja-JP" dirty="0"/>
              <a:t>INT8</a:t>
            </a:r>
            <a:r>
              <a:rPr lang="ja-JP" altLang="en-US" dirty="0"/>
              <a:t>や</a:t>
            </a:r>
            <a:r>
              <a:rPr lang="en-US" altLang="ja-JP" dirty="0"/>
              <a:t>INT4</a:t>
            </a:r>
            <a:r>
              <a:rPr lang="ja-JP" altLang="en-US" dirty="0"/>
              <a:t>精度なら動作可能な可能性があります。</a:t>
            </a:r>
            <a:r>
              <a:rPr lang="en-US" altLang="ja-JP" dirty="0"/>
              <a:t>FP16</a:t>
            </a:r>
            <a:r>
              <a:rPr lang="ja-JP" altLang="en-US" dirty="0"/>
              <a:t>での使用には難しさが伴いますが、適切な精度を選ぶことで、実行可能な範囲が広がります。</a:t>
            </a:r>
            <a:r>
              <a:rPr lang="en-US" altLang="ja-JP" dirty="0"/>
              <a:t>[PAUSE5]</a:t>
            </a:r>
            <a:endParaRPr lang="ja-JP" altLang="en-US" dirty="0"/>
          </a:p>
          <a:p>
            <a:r>
              <a:rPr lang="ja-JP" altLang="en-US" dirty="0"/>
              <a:t>このような表が役立つ理由は、</a:t>
            </a:r>
            <a:r>
              <a:rPr lang="ja-JP" altLang="en-US" b="1" dirty="0"/>
              <a:t>事前に見積もりを立てて無駄な試行錯誤やコストを減らせるから</a:t>
            </a:r>
            <a:r>
              <a:rPr lang="ja-JP" altLang="en-US" dirty="0"/>
              <a:t>です。試してから気づくのでは遅く、初めから自分のリソースに合ったモデルと精度を選択することが、効率的な</a:t>
            </a:r>
            <a:r>
              <a:rPr lang="en-US" altLang="ja-JP" dirty="0"/>
              <a:t>AI</a:t>
            </a:r>
            <a:r>
              <a:rPr lang="ja-JP" altLang="en-US" dirty="0"/>
              <a:t>デプロイメントにつながります。</a:t>
            </a:r>
          </a:p>
          <a:p>
            <a:r>
              <a:rPr lang="ja-JP" altLang="en-US" dirty="0"/>
              <a:t>このスライドで覚えておいてほしいのは、</a:t>
            </a:r>
            <a:r>
              <a:rPr lang="ja-JP" altLang="en-US" b="1" dirty="0"/>
              <a:t>モデルのサイズと</a:t>
            </a:r>
            <a:r>
              <a:rPr lang="en-US" altLang="ja-JP" b="1" dirty="0"/>
              <a:t>VRAM</a:t>
            </a:r>
            <a:r>
              <a:rPr lang="ja-JP" altLang="en-US" b="1" dirty="0"/>
              <a:t>要件には明確な関係がある</a:t>
            </a:r>
            <a:r>
              <a:rPr lang="ja-JP" altLang="en-US" dirty="0"/>
              <a:t>ということ。そして、</a:t>
            </a:r>
            <a:r>
              <a:rPr lang="ja-JP" altLang="en-US" b="1" dirty="0"/>
              <a:t>精度の調整が有効な手段である</a:t>
            </a:r>
            <a:r>
              <a:rPr lang="ja-JP" altLang="en-US" dirty="0"/>
              <a:t>ということです。</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4f13518e47_0_94: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4f13518e47_0_94:notes"/>
          <p:cNvSpPr txBox="1">
            <a:spLocks noGrp="1"/>
          </p:cNvSpPr>
          <p:nvPr>
            <p:ph type="body" idx="1"/>
          </p:nvPr>
        </p:nvSpPr>
        <p:spPr>
          <a:xfrm>
            <a:off x="679750" y="4715125"/>
            <a:ext cx="5438100" cy="4467000"/>
          </a:xfrm>
          <a:prstGeom prst="rect">
            <a:avLst/>
          </a:prstGeom>
        </p:spPr>
        <p:txBody>
          <a:bodyPr spcFirstLastPara="1" wrap="square" lIns="91425" tIns="91425" rIns="91425" bIns="91425" anchor="t" anchorCtr="0">
            <a:noAutofit/>
          </a:bodyPr>
          <a:lstStyle/>
          <a:p>
            <a:r>
              <a:rPr lang="ja-JP" altLang="en-US" dirty="0"/>
              <a:t>さて、ここから</a:t>
            </a:r>
            <a:r>
              <a:rPr lang="en-US" altLang="ja-JP" dirty="0"/>
              <a:t>AI</a:t>
            </a:r>
            <a:r>
              <a:rPr lang="ja-JP" altLang="en-US" dirty="0"/>
              <a:t>モデルを実際に動かすために必要なハードウェア、特に</a:t>
            </a:r>
            <a:r>
              <a:rPr lang="en-US" altLang="ja-JP" b="1" dirty="0"/>
              <a:t>GPU</a:t>
            </a:r>
            <a:r>
              <a:rPr lang="ja-JP" altLang="en-US" b="1" dirty="0"/>
              <a:t>の選び方</a:t>
            </a:r>
            <a:r>
              <a:rPr lang="ja-JP" altLang="en-US" dirty="0"/>
              <a:t>について解説します。</a:t>
            </a:r>
            <a:r>
              <a:rPr lang="en-US" altLang="ja-JP" dirty="0"/>
              <a:t>[PAUSE5]</a:t>
            </a:r>
            <a:endParaRPr lang="ja-JP" altLang="en-US" dirty="0"/>
          </a:p>
          <a:p>
            <a:r>
              <a:rPr lang="ja-JP" altLang="en-US" dirty="0"/>
              <a:t>まずは</a:t>
            </a:r>
            <a:r>
              <a:rPr lang="ja-JP" altLang="en-US" b="1" dirty="0"/>
              <a:t>単一マシンでの運用</a:t>
            </a:r>
            <a:r>
              <a:rPr lang="ja-JP" altLang="en-US" dirty="0"/>
              <a:t>。ここでは、一般向け</a:t>
            </a:r>
            <a:r>
              <a:rPr lang="en-US" altLang="ja-JP" dirty="0"/>
              <a:t>GPU</a:t>
            </a:r>
            <a:r>
              <a:rPr lang="ja-JP" altLang="en-US" dirty="0"/>
              <a:t>「</a:t>
            </a:r>
            <a:r>
              <a:rPr lang="en-US" altLang="ja-JP" dirty="0"/>
              <a:t>RTX 4090</a:t>
            </a:r>
            <a:r>
              <a:rPr lang="ja-JP" altLang="en-US" dirty="0"/>
              <a:t>（</a:t>
            </a:r>
            <a:r>
              <a:rPr lang="en-US" altLang="ja-JP" dirty="0"/>
              <a:t>24GB</a:t>
            </a:r>
            <a:r>
              <a:rPr lang="ja-JP" altLang="en-US" dirty="0"/>
              <a:t>）」が例に挙げられています。この</a:t>
            </a:r>
            <a:r>
              <a:rPr lang="en-US" altLang="ja-JP" dirty="0"/>
              <a:t>GPU</a:t>
            </a:r>
            <a:r>
              <a:rPr lang="ja-JP" altLang="en-US" dirty="0"/>
              <a:t>では、</a:t>
            </a:r>
            <a:r>
              <a:rPr lang="en-US" altLang="ja-JP" dirty="0"/>
              <a:t>INT8</a:t>
            </a:r>
            <a:r>
              <a:rPr lang="ja-JP" altLang="en-US" dirty="0"/>
              <a:t>精度で最大約</a:t>
            </a:r>
            <a:r>
              <a:rPr lang="en-US" altLang="ja-JP" dirty="0"/>
              <a:t>13B</a:t>
            </a:r>
            <a:r>
              <a:rPr lang="ja-JP" altLang="en-US" dirty="0"/>
              <a:t>のモデルを動かすことが可能です。個人で中規模モデルを試すには十分な性能があり、コストパフォーマンスも高めです。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次に紹介されているのが</a:t>
            </a:r>
            <a:r>
              <a:rPr lang="ja-JP" altLang="en-US" b="1" dirty="0"/>
              <a:t>プロフェッショナル</a:t>
            </a:r>
            <a:r>
              <a:rPr lang="en-US" altLang="ja-JP" b="1" dirty="0"/>
              <a:t>GPU</a:t>
            </a:r>
            <a:r>
              <a:rPr lang="ja-JP" altLang="en-US" b="1" dirty="0"/>
              <a:t>の活用</a:t>
            </a:r>
            <a:r>
              <a:rPr lang="ja-JP" altLang="en-US" dirty="0"/>
              <a:t>です。代表例は「</a:t>
            </a:r>
            <a:r>
              <a:rPr lang="en-US" altLang="ja-JP" dirty="0"/>
              <a:t>NVIDIA H100</a:t>
            </a:r>
            <a:r>
              <a:rPr lang="ja-JP" altLang="en-US" dirty="0"/>
              <a:t>（</a:t>
            </a:r>
            <a:r>
              <a:rPr lang="en-US" altLang="ja-JP" dirty="0"/>
              <a:t>80GB</a:t>
            </a:r>
            <a:r>
              <a:rPr lang="ja-JP" altLang="en-US" dirty="0"/>
              <a:t>）」で、</a:t>
            </a:r>
            <a:r>
              <a:rPr lang="en-US" altLang="ja-JP" dirty="0"/>
              <a:t>FP16</a:t>
            </a:r>
            <a:r>
              <a:rPr lang="ja-JP" altLang="en-US" dirty="0"/>
              <a:t>精度でも</a:t>
            </a:r>
            <a:r>
              <a:rPr lang="en-US" altLang="ja-JP" dirty="0"/>
              <a:t>40B</a:t>
            </a:r>
            <a:r>
              <a:rPr lang="ja-JP" altLang="en-US" dirty="0"/>
              <a:t>以下のモデルを処理できます。大規模モデルや高精度な処理が求められる研究・企業用途に適していますが、価格は高めです。</a:t>
            </a:r>
            <a:r>
              <a:rPr lang="en-US" altLang="ja-JP" dirty="0"/>
              <a:t>[PAUSE5]</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最後は</a:t>
            </a:r>
            <a:r>
              <a:rPr lang="ja-JP" altLang="en-US" b="1" dirty="0"/>
              <a:t>マルチ</a:t>
            </a:r>
            <a:r>
              <a:rPr lang="en-US" altLang="ja-JP" b="1" dirty="0"/>
              <a:t>GPU</a:t>
            </a:r>
            <a:r>
              <a:rPr lang="ja-JP" altLang="en-US" b="1" dirty="0"/>
              <a:t>構成</a:t>
            </a:r>
            <a:r>
              <a:rPr lang="ja-JP" altLang="en-US" dirty="0"/>
              <a:t>。</a:t>
            </a:r>
            <a:r>
              <a:rPr lang="en-US" altLang="ja-JP" dirty="0" err="1"/>
              <a:t>NVLink</a:t>
            </a:r>
            <a:r>
              <a:rPr lang="ja-JP" altLang="en-US" dirty="0"/>
              <a:t>や</a:t>
            </a:r>
            <a:r>
              <a:rPr lang="en-US" altLang="ja-JP" dirty="0"/>
              <a:t>PCIe</a:t>
            </a:r>
            <a:r>
              <a:rPr lang="ja-JP" altLang="en-US" dirty="0"/>
              <a:t>で複数の</a:t>
            </a:r>
            <a:r>
              <a:rPr lang="en-US" altLang="ja-JP" dirty="0"/>
              <a:t>GPU</a:t>
            </a:r>
            <a:r>
              <a:rPr lang="ja-JP" altLang="en-US" dirty="0"/>
              <a:t>を接続することで、</a:t>
            </a:r>
            <a:r>
              <a:rPr lang="en-US" altLang="ja-JP" dirty="0"/>
              <a:t>VRAM</a:t>
            </a:r>
            <a:r>
              <a:rPr lang="ja-JP" altLang="en-US" dirty="0"/>
              <a:t>容量を拡張し、より大きなモデルに対応できます。たとえば</a:t>
            </a:r>
            <a:r>
              <a:rPr lang="en-US" altLang="ja-JP" dirty="0"/>
              <a:t>RTX 4090</a:t>
            </a:r>
            <a:r>
              <a:rPr lang="ja-JP" altLang="en-US" dirty="0"/>
              <a:t>を</a:t>
            </a:r>
            <a:r>
              <a:rPr lang="en-US" altLang="ja-JP" dirty="0"/>
              <a:t>2</a:t>
            </a:r>
            <a:r>
              <a:rPr lang="ja-JP" altLang="en-US" dirty="0"/>
              <a:t>枚使用すれば、合計</a:t>
            </a:r>
            <a:r>
              <a:rPr lang="en-US" altLang="ja-JP" dirty="0"/>
              <a:t>48GB</a:t>
            </a:r>
            <a:r>
              <a:rPr lang="ja-JP" altLang="en-US" dirty="0"/>
              <a:t>の</a:t>
            </a:r>
            <a:r>
              <a:rPr lang="en-US" altLang="ja-JP" dirty="0"/>
              <a:t>VRAM</a:t>
            </a:r>
            <a:r>
              <a:rPr lang="ja-JP" altLang="en-US" dirty="0"/>
              <a:t>で運用可能になります。</a:t>
            </a:r>
            <a:r>
              <a:rPr lang="en-US" altLang="ja-JP" dirty="0"/>
              <a:t>[PAUSE5]</a:t>
            </a:r>
            <a:endParaRPr lang="ja-JP" altLang="en-US" dirty="0"/>
          </a:p>
          <a:p>
            <a:r>
              <a:rPr lang="en-US" altLang="ja-JP" dirty="0"/>
              <a:t>GPU</a:t>
            </a:r>
            <a:r>
              <a:rPr lang="ja-JP" altLang="en-US" dirty="0"/>
              <a:t>の選定は、</a:t>
            </a:r>
            <a:r>
              <a:rPr lang="ja-JP" altLang="en-US" b="1" dirty="0"/>
              <a:t>モデルサイズ・精度・予算</a:t>
            </a:r>
            <a:r>
              <a:rPr lang="ja-JP" altLang="en-US" dirty="0"/>
              <a:t>によって決まります。小さなモデルであれば一般向け</a:t>
            </a:r>
            <a:r>
              <a:rPr lang="en-US" altLang="ja-JP" dirty="0"/>
              <a:t>GPU</a:t>
            </a:r>
            <a:r>
              <a:rPr lang="ja-JP" altLang="en-US" dirty="0"/>
              <a:t>で十分ですが、大きなモデルや商用目的では高性能かつ高価格な</a:t>
            </a:r>
            <a:r>
              <a:rPr lang="en-US" altLang="ja-JP" dirty="0"/>
              <a:t>GPU</a:t>
            </a:r>
            <a:r>
              <a:rPr lang="ja-JP" altLang="en-US" dirty="0"/>
              <a:t>が必要になります。</a:t>
            </a:r>
          </a:p>
          <a:p>
            <a:r>
              <a:rPr lang="ja-JP" altLang="en-US" dirty="0"/>
              <a:t>また、</a:t>
            </a:r>
            <a:r>
              <a:rPr lang="en-US" altLang="ja-JP" dirty="0"/>
              <a:t>GPU</a:t>
            </a:r>
            <a:r>
              <a:rPr lang="ja-JP" altLang="en-US" dirty="0"/>
              <a:t>だけでなく、</a:t>
            </a:r>
            <a:r>
              <a:rPr lang="en-US" altLang="ja-JP" b="1" dirty="0"/>
              <a:t>CPU</a:t>
            </a:r>
            <a:r>
              <a:rPr lang="ja-JP" altLang="en-US" b="1" dirty="0"/>
              <a:t>・</a:t>
            </a:r>
            <a:r>
              <a:rPr lang="en-US" altLang="ja-JP" b="1" dirty="0"/>
              <a:t>RAM</a:t>
            </a:r>
            <a:r>
              <a:rPr lang="ja-JP" altLang="en-US" b="1" dirty="0"/>
              <a:t>・ストレージなどの構成全体も重要</a:t>
            </a:r>
            <a:r>
              <a:rPr lang="ja-JP" altLang="en-US" dirty="0"/>
              <a:t>です。特に</a:t>
            </a:r>
            <a:r>
              <a:rPr lang="en-US" altLang="ja-JP" dirty="0"/>
              <a:t>CPU</a:t>
            </a:r>
            <a:r>
              <a:rPr lang="ja-JP" altLang="en-US" dirty="0"/>
              <a:t>は、前処理や補助的な計算において、モデルの安定した動作を支えます。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このスライドで理解してほしいのは、</a:t>
            </a:r>
            <a:r>
              <a:rPr lang="ja-JP" altLang="en-US" b="1" dirty="0"/>
              <a:t>適切な</a:t>
            </a:r>
            <a:r>
              <a:rPr lang="en-US" altLang="ja-JP" b="1" dirty="0"/>
              <a:t>GPU</a:t>
            </a:r>
            <a:r>
              <a:rPr lang="ja-JP" altLang="en-US" b="1" dirty="0"/>
              <a:t>を選ぶことが</a:t>
            </a:r>
            <a:r>
              <a:rPr lang="en-US" altLang="ja-JP" b="1" dirty="0"/>
              <a:t>AI</a:t>
            </a:r>
            <a:r>
              <a:rPr lang="ja-JP" altLang="en-US" b="1" dirty="0"/>
              <a:t>モデル運用の出発点である</a:t>
            </a:r>
            <a:r>
              <a:rPr lang="ja-JP" altLang="en-US" dirty="0"/>
              <a:t>ということです。</a:t>
            </a:r>
            <a:r>
              <a:rPr lang="en-US" altLang="ja-JP" dirty="0"/>
              <a:t>[PAUSE5]</a:t>
            </a:r>
            <a:endParaRPr lang="ja-JP" alt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4f13518e47_0_10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4f13518e47_0_102:notes"/>
          <p:cNvSpPr txBox="1">
            <a:spLocks noGrp="1"/>
          </p:cNvSpPr>
          <p:nvPr>
            <p:ph type="body" idx="1"/>
          </p:nvPr>
        </p:nvSpPr>
        <p:spPr>
          <a:xfrm>
            <a:off x="679750" y="4715125"/>
            <a:ext cx="5438100" cy="44670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このスライドでは</a:t>
            </a:r>
            <a:r>
              <a:rPr lang="en-US" altLang="ja-JP" dirty="0"/>
              <a:t>AI</a:t>
            </a:r>
            <a:r>
              <a:rPr lang="ja-JP" altLang="en-US" dirty="0"/>
              <a:t>モデルを</a:t>
            </a:r>
            <a:r>
              <a:rPr lang="ja-JP" altLang="en-US" b="1" dirty="0"/>
              <a:t>クラウドで実行する方法</a:t>
            </a:r>
            <a:r>
              <a:rPr lang="ja-JP" altLang="en-US" dirty="0"/>
              <a:t>について学びます。</a:t>
            </a:r>
            <a:r>
              <a:rPr lang="en-US" altLang="ja-JP" dirty="0"/>
              <a:t>[PAUSE5]</a:t>
            </a:r>
          </a:p>
          <a:p>
            <a:r>
              <a:rPr lang="ja-JP" altLang="en-US" dirty="0"/>
              <a:t>クラウドとは、インターネット経由で利用できるコンピュータ資源のことで、</a:t>
            </a:r>
            <a:r>
              <a:rPr lang="en-US" altLang="ja-JP" dirty="0"/>
              <a:t>AWS</a:t>
            </a:r>
            <a:r>
              <a:rPr lang="ja-JP" altLang="en-US" dirty="0"/>
              <a:t>、</a:t>
            </a:r>
            <a:r>
              <a:rPr lang="en-US" altLang="ja-JP" dirty="0"/>
              <a:t>GCP</a:t>
            </a:r>
            <a:r>
              <a:rPr lang="ja-JP" altLang="en-US" dirty="0"/>
              <a:t>、</a:t>
            </a:r>
            <a:r>
              <a:rPr lang="en-US" altLang="ja-JP" dirty="0"/>
              <a:t>Azure</a:t>
            </a:r>
            <a:r>
              <a:rPr lang="ja-JP" altLang="en-US" dirty="0"/>
              <a:t>などが代表的なサービスです。</a:t>
            </a:r>
          </a:p>
          <a:p>
            <a:r>
              <a:rPr lang="ja-JP" altLang="en-US" dirty="0"/>
              <a:t>これらのサービスは、</a:t>
            </a:r>
            <a:r>
              <a:rPr lang="ja-JP" altLang="en-US" b="1" dirty="0"/>
              <a:t>さまざまな</a:t>
            </a:r>
            <a:r>
              <a:rPr lang="en-US" altLang="ja-JP" b="1" dirty="0"/>
              <a:t>GPU</a:t>
            </a:r>
            <a:r>
              <a:rPr lang="ja-JP" altLang="en-US" b="1" dirty="0"/>
              <a:t>インスタンスを提供</a:t>
            </a:r>
            <a:r>
              <a:rPr lang="ja-JP" altLang="en-US" dirty="0"/>
              <a:t>しており、必要なときに必要な分だけ利用できます。購入ではなく</a:t>
            </a:r>
            <a:r>
              <a:rPr lang="ja-JP" altLang="en-US" b="1" dirty="0"/>
              <a:t>従量課金制</a:t>
            </a:r>
            <a:r>
              <a:rPr lang="ja-JP" altLang="en-US" dirty="0"/>
              <a:t>なので、初期コストを抑えられる点が大きな利点です。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また、処理量に応じて</a:t>
            </a:r>
            <a:r>
              <a:rPr lang="en-US" altLang="ja-JP" dirty="0"/>
              <a:t>GPU</a:t>
            </a:r>
            <a:r>
              <a:rPr lang="ja-JP" altLang="en-US" dirty="0"/>
              <a:t>の数を柔軟に増減できる</a:t>
            </a:r>
            <a:r>
              <a:rPr lang="ja-JP" altLang="en-US" b="1" dirty="0"/>
              <a:t>スケーリング性</a:t>
            </a:r>
            <a:r>
              <a:rPr lang="ja-JP" altLang="en-US" dirty="0"/>
              <a:t>、そしてハードウェアの</a:t>
            </a:r>
            <a:r>
              <a:rPr lang="ja-JP" altLang="en-US" b="1" dirty="0"/>
              <a:t>メンテナンス不要</a:t>
            </a:r>
            <a:r>
              <a:rPr lang="ja-JP" altLang="en-US" dirty="0"/>
              <a:t>といったメリットもあります。</a:t>
            </a:r>
            <a:r>
              <a:rPr lang="en-US" altLang="ja-JP" dirty="0"/>
              <a:t>[PAUSE5]</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一方で、</a:t>
            </a:r>
            <a:r>
              <a:rPr lang="ja-JP" altLang="en-US" b="1" dirty="0"/>
              <a:t>常時インターネット接続が必要</a:t>
            </a:r>
            <a:r>
              <a:rPr lang="ja-JP" altLang="en-US" dirty="0"/>
              <a:t>であり、</a:t>
            </a:r>
            <a:r>
              <a:rPr lang="ja-JP" altLang="en-US" b="1" dirty="0"/>
              <a:t>セキュリティや長期コスト</a:t>
            </a:r>
            <a:r>
              <a:rPr lang="ja-JP" altLang="en-US" dirty="0"/>
              <a:t>の懸念もあります。短期集中の作業や開発・試験段階では便利ですが、長期運用では費用対効果をよく検討する必要があります。</a:t>
            </a:r>
            <a:r>
              <a:rPr lang="en-US" altLang="ja-JP" dirty="0"/>
              <a:t>[PAUSE5]</a:t>
            </a:r>
            <a:endParaRPr lang="ja-JP" altLang="en-US" dirty="0"/>
          </a:p>
          <a:p>
            <a:r>
              <a:rPr lang="ja-JP" altLang="en-US" dirty="0"/>
              <a:t>クラウドは、初期費用を抑えつつ、必要に応じて柔軟に活用できる方法のひとつです。目的や予算に合わせて、ローカル環境とクラウドを上手に使い分けることが大切です。</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4f13518e47_0_4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4f13518e47_0_42:notes"/>
          <p:cNvSpPr txBox="1">
            <a:spLocks noGrp="1"/>
          </p:cNvSpPr>
          <p:nvPr>
            <p:ph type="body" idx="1"/>
          </p:nvPr>
        </p:nvSpPr>
        <p:spPr>
          <a:xfrm>
            <a:off x="679750" y="4715125"/>
            <a:ext cx="5438100" cy="44670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ここから、複数の</a:t>
            </a:r>
            <a:r>
              <a:rPr lang="en-US" altLang="ja-JP" dirty="0"/>
              <a:t>GPU</a:t>
            </a:r>
            <a:r>
              <a:rPr lang="ja-JP" altLang="en-US" dirty="0"/>
              <a:t>を使って大規模な</a:t>
            </a:r>
            <a:r>
              <a:rPr lang="en-US" altLang="ja-JP" dirty="0"/>
              <a:t>AI</a:t>
            </a:r>
            <a:r>
              <a:rPr lang="ja-JP" altLang="en-US" dirty="0"/>
              <a:t>モデルを効率よく動かすための技術、「モデル並列処理」について紹介します。これは、</a:t>
            </a:r>
            <a:r>
              <a:rPr lang="en-US" altLang="ja-JP" dirty="0"/>
              <a:t>1</a:t>
            </a:r>
            <a:r>
              <a:rPr lang="ja-JP" altLang="en-US" dirty="0"/>
              <a:t>台の</a:t>
            </a:r>
            <a:r>
              <a:rPr lang="en-US" altLang="ja-JP" dirty="0"/>
              <a:t>GPU</a:t>
            </a:r>
            <a:r>
              <a:rPr lang="ja-JP" altLang="en-US" dirty="0"/>
              <a:t>に収まらない大規模言語モデル（</a:t>
            </a:r>
            <a:r>
              <a:rPr lang="en-US" altLang="ja-JP" dirty="0"/>
              <a:t>LLM</a:t>
            </a:r>
            <a:r>
              <a:rPr lang="ja-JP" altLang="en-US" dirty="0"/>
              <a:t>）を複数の</a:t>
            </a:r>
            <a:r>
              <a:rPr lang="en-US" altLang="ja-JP" dirty="0"/>
              <a:t>GPU</a:t>
            </a:r>
            <a:r>
              <a:rPr lang="ja-JP" altLang="en-US" dirty="0"/>
              <a:t>に分けて処理する方法です。</a:t>
            </a:r>
            <a:r>
              <a:rPr lang="en-US" altLang="ja-JP" dirty="0"/>
              <a:t>[PAUSE5]</a:t>
            </a:r>
            <a:endParaRPr lang="ja-JP" altLang="en-US" dirty="0"/>
          </a:p>
          <a:p>
            <a:r>
              <a:rPr lang="ja-JP" altLang="en-US" dirty="0"/>
              <a:t>代表的な手法がテンソル並列（</a:t>
            </a:r>
            <a:r>
              <a:rPr lang="en-US" altLang="ja-JP" dirty="0"/>
              <a:t>Tensor Parallelism</a:t>
            </a:r>
            <a:r>
              <a:rPr lang="ja-JP" altLang="en-US" dirty="0"/>
              <a:t>）です。これは、モデル内の計算を細かく分割し、各</a:t>
            </a:r>
            <a:r>
              <a:rPr lang="en-US" altLang="ja-JP" dirty="0"/>
              <a:t>GPU</a:t>
            </a:r>
            <a:r>
              <a:rPr lang="ja-JP" altLang="en-US" dirty="0"/>
              <a:t>に担当させる仕組みです。たとえば、</a:t>
            </a:r>
            <a:r>
              <a:rPr lang="en-US" altLang="ja-JP" dirty="0"/>
              <a:t>Transformer</a:t>
            </a:r>
            <a:r>
              <a:rPr lang="ja-JP" altLang="en-US" dirty="0"/>
              <a:t>層の数千のニューロンを複数の</a:t>
            </a:r>
            <a:r>
              <a:rPr lang="en-US" altLang="ja-JP" dirty="0"/>
              <a:t>GPU</a:t>
            </a:r>
            <a:r>
              <a:rPr lang="ja-JP" altLang="en-US" dirty="0"/>
              <a:t>で分担し、それぞれが一部を計算します。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この方法のメリットは、</a:t>
            </a:r>
            <a:r>
              <a:rPr lang="ja-JP" altLang="en-US" b="1" dirty="0"/>
              <a:t>単一</a:t>
            </a:r>
            <a:r>
              <a:rPr lang="en-US" altLang="ja-JP" b="1" dirty="0"/>
              <a:t>GPU</a:t>
            </a:r>
            <a:r>
              <a:rPr lang="ja-JP" altLang="en-US" b="1" dirty="0"/>
              <a:t>にかかる負荷を減らせること</a:t>
            </a:r>
            <a:r>
              <a:rPr lang="ja-JP" altLang="en-US" dirty="0"/>
              <a:t>、そして</a:t>
            </a:r>
            <a:r>
              <a:rPr lang="ja-JP" altLang="en-US" b="1" dirty="0"/>
              <a:t>処理速度を向上できること</a:t>
            </a:r>
            <a:r>
              <a:rPr lang="ja-JP" altLang="en-US" dirty="0"/>
              <a:t>です。大きな作業を複数人で分担して効率よく進めるようなイメージです。</a:t>
            </a:r>
            <a:r>
              <a:rPr lang="en-US" altLang="ja-JP" dirty="0"/>
              <a:t>[PAUSE5]</a:t>
            </a:r>
            <a:endParaRPr lang="ja-JP" altLang="en-US" dirty="0"/>
          </a:p>
          <a:p>
            <a:r>
              <a:rPr lang="ja-JP" altLang="en-US" dirty="0"/>
              <a:t>テンソル並列を支えるツールには、</a:t>
            </a:r>
            <a:r>
              <a:rPr lang="en-US" altLang="ja-JP" b="1" dirty="0" err="1"/>
              <a:t>DeepSpeed</a:t>
            </a:r>
            <a:r>
              <a:rPr lang="en-US" altLang="ja-JP" b="1" dirty="0"/>
              <a:t> ZeRO-3</a:t>
            </a:r>
            <a:r>
              <a:rPr lang="ja-JP" altLang="en-US" b="1" dirty="0"/>
              <a:t>、</a:t>
            </a:r>
            <a:r>
              <a:rPr lang="en-US" altLang="ja-JP" b="1" dirty="0"/>
              <a:t>Megatron-LM</a:t>
            </a:r>
            <a:r>
              <a:rPr lang="ja-JP" altLang="en-US" b="1" dirty="0"/>
              <a:t>、</a:t>
            </a:r>
            <a:r>
              <a:rPr lang="en-US" altLang="ja-JP" b="1" dirty="0" err="1"/>
              <a:t>PyTorch</a:t>
            </a:r>
            <a:r>
              <a:rPr lang="en-US" altLang="ja-JP" b="1" dirty="0"/>
              <a:t> FSDP</a:t>
            </a:r>
            <a:r>
              <a:rPr lang="ja-JP" altLang="en-US" dirty="0"/>
              <a:t>などがあります。これらを活用すれば、複雑な並列処理も比較的容易に実装できます。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a:t>
            </a:r>
            <a:r>
              <a:rPr lang="ja-JP" altLang="en-US" dirty="0"/>
              <a:t>台の高性能</a:t>
            </a:r>
            <a:r>
              <a:rPr lang="en-US" altLang="ja-JP" dirty="0"/>
              <a:t>GPU</a:t>
            </a:r>
            <a:r>
              <a:rPr lang="ja-JP" altLang="en-US" dirty="0"/>
              <a:t>でもある程度のモデルは動かせますが、モデル規模が拡大するとメモリが不足し、処理時間も延びてしまいます。こうした限界を乗り越える手段として、モデル並列処理は非常に重要です。</a:t>
            </a:r>
            <a:r>
              <a:rPr lang="en-US" altLang="ja-JP" dirty="0"/>
              <a:t>[PAUSE5]</a:t>
            </a:r>
            <a:endParaRPr lang="ja-JP" altLang="en-US" dirty="0"/>
          </a:p>
          <a:p>
            <a:r>
              <a:rPr lang="ja-JP" altLang="en-US" dirty="0"/>
              <a:t>この技術を使うには、複数の</a:t>
            </a:r>
            <a:r>
              <a:rPr lang="en-US" altLang="ja-JP" dirty="0"/>
              <a:t>GPU</a:t>
            </a:r>
            <a:r>
              <a:rPr lang="ja-JP" altLang="en-US" dirty="0"/>
              <a:t>を搭載したマシンやクラウド環境、そして対応するライブラリの準備が必要です。</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4f13518e47_0_47: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4f13518e47_0_47:notes"/>
          <p:cNvSpPr txBox="1">
            <a:spLocks noGrp="1"/>
          </p:cNvSpPr>
          <p:nvPr>
            <p:ph type="body" idx="1"/>
          </p:nvPr>
        </p:nvSpPr>
        <p:spPr>
          <a:xfrm>
            <a:off x="679750" y="4715125"/>
            <a:ext cx="5438100" cy="4467000"/>
          </a:xfrm>
          <a:prstGeom prst="rect">
            <a:avLst/>
          </a:prstGeom>
        </p:spPr>
        <p:txBody>
          <a:bodyPr spcFirstLastPara="1" wrap="square" lIns="91425" tIns="91425" rIns="91425" bIns="91425" anchor="t" anchorCtr="0">
            <a:noAutofit/>
          </a:bodyPr>
          <a:lstStyle/>
          <a:p>
            <a:r>
              <a:rPr lang="ja-JP" altLang="en-US" dirty="0"/>
              <a:t>モデル並列処理の一種である</a:t>
            </a:r>
            <a:r>
              <a:rPr lang="ja-JP" altLang="en-US" b="1" dirty="0"/>
              <a:t>パイプライン並列</a:t>
            </a:r>
            <a:r>
              <a:rPr lang="ja-JP" altLang="en-US" dirty="0"/>
              <a:t>について見ていきましょう。これは、大規模な</a:t>
            </a:r>
            <a:r>
              <a:rPr lang="en-US" altLang="ja-JP" dirty="0"/>
              <a:t>AI</a:t>
            </a:r>
            <a:r>
              <a:rPr lang="ja-JP" altLang="en-US" dirty="0"/>
              <a:t>モデルを複数の</a:t>
            </a:r>
            <a:r>
              <a:rPr lang="en-US" altLang="ja-JP" dirty="0"/>
              <a:t>GPU</a:t>
            </a:r>
            <a:r>
              <a:rPr lang="ja-JP" altLang="en-US" dirty="0"/>
              <a:t>に分散して処理するための代表的な技術です。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パイプライン並列では、モデルを層ごとにグループ化し、それぞれのグループを別々の</a:t>
            </a:r>
            <a:r>
              <a:rPr lang="en-US" altLang="ja-JP" dirty="0"/>
              <a:t>GPU</a:t>
            </a:r>
            <a:r>
              <a:rPr lang="ja-JP" altLang="en-US" dirty="0"/>
              <a:t>に割り当てます。データは</a:t>
            </a:r>
            <a:r>
              <a:rPr lang="en-US" altLang="ja-JP" dirty="0"/>
              <a:t>GPU</a:t>
            </a:r>
            <a:r>
              <a:rPr lang="ja-JP" altLang="en-US" dirty="0"/>
              <a:t>を順に通過し、担当する層のみを各</a:t>
            </a:r>
            <a:r>
              <a:rPr lang="en-US" altLang="ja-JP" dirty="0"/>
              <a:t>GPU</a:t>
            </a:r>
            <a:r>
              <a:rPr lang="ja-JP" altLang="en-US" dirty="0"/>
              <a:t>が処理します。これは、製造ラインのように工程を分けて作業を分担するイメージに近いです。</a:t>
            </a:r>
            <a:r>
              <a:rPr lang="en-US" altLang="ja-JP" dirty="0"/>
              <a:t>[PAUSE5]</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この手法の利点は、</a:t>
            </a:r>
            <a:r>
              <a:rPr lang="en-US" altLang="ja-JP" b="1" dirty="0"/>
              <a:t>GPU</a:t>
            </a:r>
            <a:r>
              <a:rPr lang="ja-JP" altLang="en-US" b="1" dirty="0"/>
              <a:t>間の通信量が少ないこと</a:t>
            </a:r>
            <a:r>
              <a:rPr lang="ja-JP" altLang="en-US" dirty="0"/>
              <a:t>、</a:t>
            </a:r>
            <a:r>
              <a:rPr lang="ja-JP" altLang="en-US" b="1" dirty="0"/>
              <a:t>層の多いモデルに適していること</a:t>
            </a:r>
            <a:r>
              <a:rPr lang="ja-JP" altLang="en-US" dirty="0"/>
              <a:t>、さらに</a:t>
            </a:r>
            <a:r>
              <a:rPr lang="ja-JP" altLang="en-US" b="1" dirty="0"/>
              <a:t>テンソル並列やデータ並列と組み合わせられること</a:t>
            </a:r>
            <a:r>
              <a:rPr lang="ja-JP" altLang="en-US" dirty="0"/>
              <a:t>です。実装には、</a:t>
            </a:r>
            <a:r>
              <a:rPr lang="en-US" altLang="ja-JP" dirty="0" err="1"/>
              <a:t>GPipe</a:t>
            </a:r>
            <a:r>
              <a:rPr lang="ja-JP" altLang="en-US" dirty="0"/>
              <a:t>、</a:t>
            </a:r>
            <a:r>
              <a:rPr lang="en-US" altLang="ja-JP" dirty="0" err="1"/>
              <a:t>PipeDream</a:t>
            </a:r>
            <a:r>
              <a:rPr lang="ja-JP" altLang="en-US" dirty="0"/>
              <a:t>、</a:t>
            </a:r>
            <a:r>
              <a:rPr lang="en-US" altLang="ja-JP" dirty="0" err="1"/>
              <a:t>DeepSpeed</a:t>
            </a:r>
            <a:r>
              <a:rPr lang="en-US" altLang="ja-JP" dirty="0"/>
              <a:t> Pipeline</a:t>
            </a:r>
            <a:r>
              <a:rPr lang="ja-JP" altLang="en-US" dirty="0"/>
              <a:t>などのライブラリが使えます。</a:t>
            </a:r>
            <a:r>
              <a:rPr lang="en-US" altLang="ja-JP" dirty="0"/>
              <a:t>[PAUSE5]</a:t>
            </a:r>
            <a:endParaRPr lang="ja-JP" altLang="en-US" dirty="0"/>
          </a:p>
          <a:p>
            <a:r>
              <a:rPr lang="ja-JP" altLang="en-US" dirty="0"/>
              <a:t>テンソル並列が</a:t>
            </a:r>
            <a:r>
              <a:rPr lang="en-US" altLang="ja-JP" dirty="0"/>
              <a:t>1</a:t>
            </a:r>
            <a:r>
              <a:rPr lang="ja-JP" altLang="en-US" dirty="0"/>
              <a:t>層内の処理を複数</a:t>
            </a:r>
            <a:r>
              <a:rPr lang="en-US" altLang="ja-JP" dirty="0"/>
              <a:t>GPU</a:t>
            </a:r>
            <a:r>
              <a:rPr lang="ja-JP" altLang="en-US" dirty="0"/>
              <a:t>に分割するのに対し、パイプライン並列は層単位で分担します。どちらを使うかは、モデルの構造や</a:t>
            </a:r>
            <a:r>
              <a:rPr lang="en-US" altLang="ja-JP" dirty="0"/>
              <a:t>GPU</a:t>
            </a:r>
            <a:r>
              <a:rPr lang="ja-JP" altLang="en-US" dirty="0"/>
              <a:t>の数によって変わります。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導入時のポイントは、</a:t>
            </a:r>
            <a:r>
              <a:rPr lang="en-US" altLang="ja-JP" b="1" dirty="0"/>
              <a:t>GPU</a:t>
            </a:r>
            <a:r>
              <a:rPr lang="ja-JP" altLang="en-US" b="1" dirty="0"/>
              <a:t>間の通信を抑える設計にすること</a:t>
            </a:r>
            <a:r>
              <a:rPr lang="ja-JP" altLang="en-US" dirty="0"/>
              <a:t>。通信が多すぎると、処理効率が落ちてしまいます。</a:t>
            </a:r>
            <a:r>
              <a:rPr lang="en-US" altLang="ja-JP" dirty="0"/>
              <a:t>[PAUSE5]</a:t>
            </a:r>
            <a:endParaRPr lang="ja-JP" altLang="en-US" dirty="0"/>
          </a:p>
          <a:p>
            <a:r>
              <a:rPr lang="ja-JP" altLang="en-US" dirty="0"/>
              <a:t>パイプライン並列は、層の多い大規模モデルを複数</a:t>
            </a:r>
            <a:r>
              <a:rPr lang="en-US" altLang="ja-JP" dirty="0"/>
              <a:t>GPU</a:t>
            </a:r>
            <a:r>
              <a:rPr lang="ja-JP" altLang="en-US" dirty="0"/>
              <a:t>で効率的に動かす手段として有効です。</a:t>
            </a:r>
            <a:r>
              <a:rPr lang="en-US" altLang="ja-JP" dirty="0"/>
              <a:t>GPU</a:t>
            </a:r>
            <a:r>
              <a:rPr lang="ja-JP" altLang="en-US" dirty="0"/>
              <a:t>リソースを活用した柔軟な設計を行ううえで、覚えておきたい選択肢の一つです。</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4f13518e47_0_5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4f13518e47_0_52:notes"/>
          <p:cNvSpPr txBox="1">
            <a:spLocks noGrp="1"/>
          </p:cNvSpPr>
          <p:nvPr>
            <p:ph type="body" idx="1"/>
          </p:nvPr>
        </p:nvSpPr>
        <p:spPr>
          <a:xfrm>
            <a:off x="679750" y="4715125"/>
            <a:ext cx="5438100" cy="4467000"/>
          </a:xfrm>
          <a:prstGeom prst="rect">
            <a:avLst/>
          </a:prstGeom>
        </p:spPr>
        <p:txBody>
          <a:bodyPr spcFirstLastPara="1" wrap="square" lIns="91425" tIns="91425" rIns="91425" bIns="91425" anchor="t" anchorCtr="0">
            <a:noAutofit/>
          </a:bodyPr>
          <a:lstStyle/>
          <a:p>
            <a:r>
              <a:rPr lang="ja-JP" altLang="en-US" dirty="0"/>
              <a:t>モデル並列処理の</a:t>
            </a:r>
            <a:r>
              <a:rPr lang="en-US" altLang="ja-JP" dirty="0"/>
              <a:t>3</a:t>
            </a:r>
            <a:r>
              <a:rPr lang="ja-JP" altLang="en-US" dirty="0"/>
              <a:t>つ目の手法であるエキスパート並列（</a:t>
            </a:r>
            <a:r>
              <a:rPr lang="en-US" altLang="ja-JP" dirty="0"/>
              <a:t>Expert Parallelism</a:t>
            </a:r>
            <a:r>
              <a:rPr lang="ja-JP" altLang="en-US" dirty="0"/>
              <a:t>）について紹介します。これは、</a:t>
            </a:r>
            <a:r>
              <a:rPr lang="en-US" altLang="ja-JP" b="1" dirty="0" err="1"/>
              <a:t>MoE</a:t>
            </a:r>
            <a:r>
              <a:rPr lang="ja-JP" altLang="en-US" b="1" dirty="0"/>
              <a:t>（</a:t>
            </a:r>
            <a:r>
              <a:rPr lang="en-US" altLang="ja-JP" b="1" dirty="0"/>
              <a:t>Mixture of Experts</a:t>
            </a:r>
            <a:r>
              <a:rPr lang="ja-JP" altLang="en-US" b="1" dirty="0"/>
              <a:t>）モデル</a:t>
            </a:r>
            <a:r>
              <a:rPr lang="ja-JP" altLang="en-US" dirty="0"/>
              <a:t>と呼ばれる構造に特化した並列処理方法です。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err="1"/>
              <a:t>MoE</a:t>
            </a:r>
            <a:r>
              <a:rPr lang="ja-JP" altLang="en-US" dirty="0"/>
              <a:t>モデルでは、複数の「エキスパート」と呼ばれる小さなネットワークが用意され、入力に応じて一部のエキスパートだけが動作します。エキスパート並列では、これらを複数の</a:t>
            </a:r>
            <a:r>
              <a:rPr lang="en-US" altLang="ja-JP" dirty="0"/>
              <a:t>GPU</a:t>
            </a:r>
            <a:r>
              <a:rPr lang="ja-JP" altLang="en-US" dirty="0"/>
              <a:t>に分散し、それぞれが担当する処理を並行して行います。</a:t>
            </a:r>
            <a:r>
              <a:rPr lang="en-US" altLang="ja-JP" dirty="0"/>
              <a:t>[PAUSE5]</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この手法のメリットは、</a:t>
            </a:r>
            <a:r>
              <a:rPr lang="ja-JP" altLang="en-US" b="1" dirty="0"/>
              <a:t>モデル容量を大きく拡張できる</a:t>
            </a:r>
            <a:r>
              <a:rPr lang="ja-JP" altLang="en-US" dirty="0"/>
              <a:t>こと、</a:t>
            </a:r>
            <a:r>
              <a:rPr lang="ja-JP" altLang="en-US" b="1" dirty="0"/>
              <a:t>効率的な計算が可能になる</a:t>
            </a:r>
            <a:r>
              <a:rPr lang="ja-JP" altLang="en-US" dirty="0"/>
              <a:t>ことです。全エキスパートを常時使うわけではないため、計算量を抑えながら高性能を維持できます。代表的なモデルには</a:t>
            </a:r>
            <a:r>
              <a:rPr lang="en-US" altLang="ja-JP" b="1" dirty="0"/>
              <a:t>Switch Transformer</a:t>
            </a:r>
            <a:r>
              <a:rPr lang="ja-JP" altLang="en-US" dirty="0"/>
              <a:t>があります。</a:t>
            </a:r>
            <a:r>
              <a:rPr lang="en-US" altLang="ja-JP" dirty="0"/>
              <a:t>[PAUSE5]</a:t>
            </a:r>
            <a:endParaRPr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この方法が有効なのは、</a:t>
            </a:r>
            <a:r>
              <a:rPr lang="en-US" altLang="ja-JP" dirty="0" err="1"/>
              <a:t>MoE</a:t>
            </a:r>
            <a:r>
              <a:rPr lang="ja-JP" altLang="en-US" dirty="0"/>
              <a:t>のようにエキスパートが構造的に分離されているため、</a:t>
            </a:r>
            <a:r>
              <a:rPr lang="en-US" altLang="ja-JP" dirty="0"/>
              <a:t>GPU</a:t>
            </a:r>
            <a:r>
              <a:rPr lang="ja-JP" altLang="en-US" dirty="0"/>
              <a:t>ごとに分担しやすいからです。ただし注意点もあります。</a:t>
            </a:r>
            <a:r>
              <a:rPr lang="ja-JP" altLang="en-US" b="1" dirty="0"/>
              <a:t>一部のエキスパートに処理が集中すると、負荷の偏りが生じて処理速度が落ちる</a:t>
            </a:r>
            <a:r>
              <a:rPr lang="ja-JP" altLang="en-US" dirty="0"/>
              <a:t>可能性があります。バランスの取れた割り当てが必要です。</a:t>
            </a:r>
            <a:r>
              <a:rPr lang="en-US" altLang="ja-JP" dirty="0"/>
              <a:t>[PAUSE5]</a:t>
            </a:r>
            <a:endParaRPr lang="ja-JP" altLang="en-US" dirty="0"/>
          </a:p>
          <a:p>
            <a:r>
              <a:rPr lang="ja-JP" altLang="en-US" dirty="0"/>
              <a:t>エキスパート並列は、非常に大きなモデルを扱う際の有力な選択肢です。テンソル並列やパイプライン並列と同様に、場面に応じて使い分けることが鍵になります。</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9CE965E-9865-4F93-84D3-9529C299AAB6}" type="datetimeFigureOut">
              <a:rPr kumimoji="1" lang="ja-JP" altLang="en-US" smtClean="0"/>
              <a:t>2025/5/9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14666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9CE965E-9865-4F93-84D3-9529C299AAB6}" type="datetimeFigureOut">
              <a:rPr kumimoji="1" lang="ja-JP" altLang="en-US" smtClean="0"/>
              <a:t>2025/5/9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214183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9CE965E-9865-4F93-84D3-9529C299AAB6}" type="datetimeFigureOut">
              <a:rPr kumimoji="1" lang="ja-JP" altLang="en-US" smtClean="0"/>
              <a:t>2025/5/9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501845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9CE965E-9865-4F93-84D3-9529C299AAB6}" type="datetimeFigureOut">
              <a:rPr kumimoji="1" lang="ja-JP" altLang="en-US" smtClean="0"/>
              <a:t>2025/5/9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790305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9CE965E-9865-4F93-84D3-9529C299AAB6}" type="datetimeFigureOut">
              <a:rPr kumimoji="1" lang="ja-JP" altLang="en-US" smtClean="0"/>
              <a:t>2025/5/9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836822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9CE965E-9865-4F93-84D3-9529C299AAB6}" type="datetimeFigureOut">
              <a:rPr kumimoji="1" lang="ja-JP" altLang="en-US" smtClean="0"/>
              <a:t>2025/5/9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280905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9CE965E-9865-4F93-84D3-9529C299AAB6}" type="datetimeFigureOut">
              <a:rPr kumimoji="1" lang="ja-JP" altLang="en-US" smtClean="0"/>
              <a:t>2025/5/9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3630316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9CE965E-9865-4F93-84D3-9529C299AAB6}" type="datetimeFigureOut">
              <a:rPr kumimoji="1" lang="ja-JP" altLang="en-US" smtClean="0"/>
              <a:t>2025/5/9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390545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CE965E-9865-4F93-84D3-9529C299AAB6}" type="datetimeFigureOut">
              <a:rPr kumimoji="1" lang="ja-JP" altLang="en-US" smtClean="0"/>
              <a:t>2025/5/9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2485214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9CE965E-9865-4F93-84D3-9529C299AAB6}" type="datetimeFigureOut">
              <a:rPr kumimoji="1" lang="ja-JP" altLang="en-US" smtClean="0"/>
              <a:t>2025/5/9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777429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9CE965E-9865-4F93-84D3-9529C299AAB6}" type="datetimeFigureOut">
              <a:rPr kumimoji="1" lang="ja-JP" altLang="en-US" smtClean="0"/>
              <a:t>2025/5/9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1741286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CE965E-9865-4F93-84D3-9529C299AAB6}" type="datetimeFigureOut">
              <a:rPr kumimoji="1" lang="ja-JP" altLang="en-US" smtClean="0"/>
              <a:t>2025/5/9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253433-5F5C-45DE-BB5B-884F3D1E7769}" type="slidenum">
              <a:rPr kumimoji="1" lang="ja-JP" altLang="en-US" smtClean="0"/>
              <a:t>‹#›</a:t>
            </a:fld>
            <a:endParaRPr kumimoji="1" lang="ja-JP" altLang="en-US"/>
          </a:p>
        </p:txBody>
      </p:sp>
    </p:spTree>
    <p:extLst>
      <p:ext uri="{BB962C8B-B14F-4D97-AF65-F5344CB8AC3E}">
        <p14:creationId xmlns:p14="http://schemas.microsoft.com/office/powerpoint/2010/main" val="2893289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338857a5b68_0_0"/>
          <p:cNvSpPr txBox="1">
            <a:spLocks noGrp="1"/>
          </p:cNvSpPr>
          <p:nvPr>
            <p:ph type="ctrTitle"/>
          </p:nvPr>
        </p:nvSpPr>
        <p:spPr>
          <a:xfrm>
            <a:off x="685800" y="1274763"/>
            <a:ext cx="77724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r>
              <a:rPr lang="ja-JP" b="1" dirty="0">
                <a:solidFill>
                  <a:srgbClr val="4D71B3"/>
                </a:solidFill>
                <a:latin typeface="Microsoft YaHei" panose="020B0503020204020204" pitchFamily="34" charset="-122"/>
                <a:ea typeface="Microsoft YaHei" panose="020B0503020204020204" pitchFamily="34" charset="-122"/>
              </a:rPr>
              <a:t>AIデプロイメント</a:t>
            </a:r>
            <a:endParaRPr b="1" dirty="0">
              <a:solidFill>
                <a:srgbClr val="4D71B3"/>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g34f13518e47_0_57"/>
          <p:cNvSpPr txBox="1">
            <a:spLocks noGrp="1"/>
          </p:cNvSpPr>
          <p:nvPr>
            <p:ph type="body" idx="1"/>
          </p:nvPr>
        </p:nvSpPr>
        <p:spPr>
          <a:xfrm>
            <a:off x="628650" y="1538755"/>
            <a:ext cx="7886700" cy="43512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ja-JP" sz="1600" b="1" dirty="0"/>
              <a:t>ZeRO（Zero Redundancy Optimizer）</a:t>
            </a:r>
            <a:endParaRPr sz="1600" b="1" dirty="0"/>
          </a:p>
          <a:p>
            <a:pPr marL="0" lvl="0" indent="0" algn="l" rtl="0">
              <a:lnSpc>
                <a:spcPct val="150000"/>
              </a:lnSpc>
              <a:spcBef>
                <a:spcPts val="1000"/>
              </a:spcBef>
              <a:spcAft>
                <a:spcPts val="0"/>
              </a:spcAft>
              <a:buNone/>
            </a:pPr>
            <a:r>
              <a:rPr lang="ja-JP" sz="1600" dirty="0"/>
              <a:t>原理：モデル状態の冗長な保存を排除し、オプティマイザ状態、勾配、モデルパラメータをシャーディングします。</a:t>
            </a:r>
            <a:endParaRPr sz="1600" dirty="0"/>
          </a:p>
          <a:p>
            <a:pPr marL="0" lvl="0" indent="0" algn="l" rtl="0">
              <a:spcBef>
                <a:spcPts val="1000"/>
              </a:spcBef>
              <a:spcAft>
                <a:spcPts val="0"/>
              </a:spcAft>
              <a:buNone/>
            </a:pPr>
            <a:r>
              <a:rPr lang="ja-JP" sz="1600" dirty="0"/>
              <a:t>利点：</a:t>
            </a:r>
            <a:endParaRPr sz="1600" dirty="0"/>
          </a:p>
          <a:p>
            <a:pPr marL="0" lvl="0" indent="0" algn="l" rtl="0">
              <a:lnSpc>
                <a:spcPct val="150000"/>
              </a:lnSpc>
              <a:spcBef>
                <a:spcPts val="1000"/>
              </a:spcBef>
              <a:spcAft>
                <a:spcPts val="0"/>
              </a:spcAft>
              <a:buNone/>
            </a:pPr>
            <a:r>
              <a:rPr lang="ja-JP" sz="1600" dirty="0"/>
              <a:t>ほぼ線形的なメモリスケーリング能力、完全なモデル並列処理より通信オーバーヘッドが小さい、実装が比較的シンプ</a:t>
            </a:r>
            <a:endParaRPr sz="1600" dirty="0"/>
          </a:p>
          <a:p>
            <a:pPr marL="0" lvl="0" indent="0" algn="l" rtl="0">
              <a:spcBef>
                <a:spcPts val="1000"/>
              </a:spcBef>
              <a:spcAft>
                <a:spcPts val="0"/>
              </a:spcAft>
              <a:buNone/>
            </a:pPr>
            <a:r>
              <a:rPr lang="ja-JP" sz="1600" dirty="0"/>
              <a:t>レベル：</a:t>
            </a:r>
            <a:endParaRPr sz="1600" dirty="0"/>
          </a:p>
          <a:p>
            <a:pPr marL="0" lvl="0" indent="0" algn="l" rtl="0">
              <a:spcBef>
                <a:spcPts val="1000"/>
              </a:spcBef>
              <a:spcAft>
                <a:spcPts val="0"/>
              </a:spcAft>
              <a:buNone/>
            </a:pPr>
            <a:r>
              <a:rPr lang="ja-JP" sz="1600" dirty="0"/>
              <a:t>ZeRO-1：オプティマイザ状態のみをシャーディング</a:t>
            </a:r>
            <a:endParaRPr sz="1600" dirty="0"/>
          </a:p>
          <a:p>
            <a:pPr marL="0" lvl="0" indent="0" algn="l" rtl="0">
              <a:spcBef>
                <a:spcPts val="1000"/>
              </a:spcBef>
              <a:spcAft>
                <a:spcPts val="0"/>
              </a:spcAft>
              <a:buNone/>
            </a:pPr>
            <a:r>
              <a:rPr lang="ja-JP" sz="1600" dirty="0"/>
              <a:t>ZeRO-2：オプティマイザ状態と勾配をシャーディング</a:t>
            </a:r>
            <a:endParaRPr sz="1600" dirty="0"/>
          </a:p>
          <a:p>
            <a:pPr marL="0" lvl="0" indent="0" algn="l" rtl="0">
              <a:spcBef>
                <a:spcPts val="1000"/>
              </a:spcBef>
              <a:spcAft>
                <a:spcPts val="0"/>
              </a:spcAft>
              <a:buNone/>
            </a:pPr>
            <a:r>
              <a:rPr lang="ja-JP" sz="1600" dirty="0"/>
              <a:t>ZeRO-3：オプティマイザ状態、勾配、モデルパラメータをシャーディング</a:t>
            </a:r>
            <a:endParaRPr sz="1600" dirty="0"/>
          </a:p>
          <a:p>
            <a:pPr marL="0" lvl="0" indent="0" algn="l" rtl="0">
              <a:spcBef>
                <a:spcPts val="1000"/>
              </a:spcBef>
              <a:spcAft>
                <a:spcPts val="0"/>
              </a:spcAft>
              <a:buNone/>
            </a:pPr>
            <a:r>
              <a:rPr lang="ja-JP" sz="1600" dirty="0"/>
              <a:t>実装ツール：</a:t>
            </a:r>
            <a:endParaRPr sz="1600" dirty="0"/>
          </a:p>
          <a:p>
            <a:pPr marL="0" lvl="0" indent="0" algn="l" rtl="0">
              <a:spcBef>
                <a:spcPts val="1000"/>
              </a:spcBef>
              <a:spcAft>
                <a:spcPts val="0"/>
              </a:spcAft>
              <a:buNone/>
            </a:pPr>
            <a:r>
              <a:rPr lang="ja-JP" sz="1600" dirty="0"/>
              <a:t>DeepSpeed、PyTorch FSDP (Fully Sharded Data Parallel)</a:t>
            </a:r>
            <a:endParaRPr sz="1600" dirty="0"/>
          </a:p>
        </p:txBody>
      </p:sp>
      <p:sp>
        <p:nvSpPr>
          <p:cNvPr id="2" name="Google Shape;108;g34f13518e47_0_94">
            <a:extLst>
              <a:ext uri="{FF2B5EF4-FFF2-40B4-BE49-F238E27FC236}">
                <a16:creationId xmlns:a16="http://schemas.microsoft.com/office/drawing/2014/main" id="{05268A6B-BF8A-F966-C465-B2F388375AE1}"/>
              </a:ext>
            </a:extLst>
          </p:cNvPr>
          <p:cNvSpPr txBox="1">
            <a:spLocks/>
          </p:cNvSpPr>
          <p:nvPr/>
        </p:nvSpPr>
        <p:spPr>
          <a:xfrm>
            <a:off x="628650" y="830424"/>
            <a:ext cx="7886700" cy="708331"/>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buClr>
                <a:schemeClr val="dk1"/>
              </a:buClr>
              <a:buSzPts val="1100"/>
            </a:pPr>
            <a:r>
              <a:rPr lang="ja-JP" altLang="ja-JP" sz="2000" b="1" dirty="0">
                <a:solidFill>
                  <a:srgbClr val="4D71B3"/>
                </a:solidFill>
                <a:latin typeface="Microsoft YaHei" panose="020B0503020204020204" pitchFamily="34" charset="-122"/>
                <a:ea typeface="Microsoft YaHei" panose="020B0503020204020204" pitchFamily="34" charset="-122"/>
              </a:rPr>
              <a:t>モデル並列処理の詳細</a:t>
            </a:r>
            <a:endParaRPr lang="ja-JP" altLang="en-US" sz="2000" b="1" dirty="0">
              <a:solidFill>
                <a:srgbClr val="4D71B3"/>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aphicFrame>
        <p:nvGraphicFramePr>
          <p:cNvPr id="151" name="Google Shape;151;g34f13518e47_0_62"/>
          <p:cNvGraphicFramePr/>
          <p:nvPr>
            <p:extLst>
              <p:ext uri="{D42A27DB-BD31-4B8C-83A1-F6EECF244321}">
                <p14:modId xmlns:p14="http://schemas.microsoft.com/office/powerpoint/2010/main" val="4236746787"/>
              </p:ext>
            </p:extLst>
          </p:nvPr>
        </p:nvGraphicFramePr>
        <p:xfrm>
          <a:off x="560647" y="1947966"/>
          <a:ext cx="8202000" cy="3108810"/>
        </p:xfrm>
        <a:graphic>
          <a:graphicData uri="http://schemas.openxmlformats.org/drawingml/2006/table">
            <a:tbl>
              <a:tblPr>
                <a:noFill/>
              </a:tblPr>
              <a:tblGrid>
                <a:gridCol w="1640400">
                  <a:extLst>
                    <a:ext uri="{9D8B030D-6E8A-4147-A177-3AD203B41FA5}">
                      <a16:colId xmlns:a16="http://schemas.microsoft.com/office/drawing/2014/main" val="20000"/>
                    </a:ext>
                  </a:extLst>
                </a:gridCol>
                <a:gridCol w="1640400">
                  <a:extLst>
                    <a:ext uri="{9D8B030D-6E8A-4147-A177-3AD203B41FA5}">
                      <a16:colId xmlns:a16="http://schemas.microsoft.com/office/drawing/2014/main" val="20001"/>
                    </a:ext>
                  </a:extLst>
                </a:gridCol>
                <a:gridCol w="1640400">
                  <a:extLst>
                    <a:ext uri="{9D8B030D-6E8A-4147-A177-3AD203B41FA5}">
                      <a16:colId xmlns:a16="http://schemas.microsoft.com/office/drawing/2014/main" val="20002"/>
                    </a:ext>
                  </a:extLst>
                </a:gridCol>
                <a:gridCol w="1640400">
                  <a:extLst>
                    <a:ext uri="{9D8B030D-6E8A-4147-A177-3AD203B41FA5}">
                      <a16:colId xmlns:a16="http://schemas.microsoft.com/office/drawing/2014/main" val="20003"/>
                    </a:ext>
                  </a:extLst>
                </a:gridCol>
                <a:gridCol w="16404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ja-JP" sz="1600" dirty="0"/>
                        <a:t>並列タイプ</a:t>
                      </a:r>
                      <a:endParaRPr sz="1600" dirty="0"/>
                    </a:p>
                  </a:txBody>
                  <a:tcPr marL="91425" marR="91425" marT="91425" marB="91425" anchor="ctr"/>
                </a:tc>
                <a:tc>
                  <a:txBody>
                    <a:bodyPr/>
                    <a:lstStyle/>
                    <a:p>
                      <a:pPr marL="0" lvl="0" indent="0" algn="ctr" rtl="0">
                        <a:spcBef>
                          <a:spcPts val="0"/>
                        </a:spcBef>
                        <a:spcAft>
                          <a:spcPts val="0"/>
                        </a:spcAft>
                        <a:buNone/>
                      </a:pPr>
                      <a:r>
                        <a:rPr lang="ja-JP" sz="1600" dirty="0"/>
                        <a:t>適用モデル規模</a:t>
                      </a:r>
                      <a:endParaRPr sz="1600" dirty="0"/>
                    </a:p>
                  </a:txBody>
                  <a:tcPr marL="91425" marR="91425" marT="91425" marB="91425" anchor="ctr"/>
                </a:tc>
                <a:tc>
                  <a:txBody>
                    <a:bodyPr/>
                    <a:lstStyle/>
                    <a:p>
                      <a:pPr marL="0" lvl="0" indent="0" algn="ctr" rtl="0">
                        <a:spcBef>
                          <a:spcPts val="0"/>
                        </a:spcBef>
                        <a:spcAft>
                          <a:spcPts val="0"/>
                        </a:spcAft>
                        <a:buNone/>
                      </a:pPr>
                      <a:r>
                        <a:rPr lang="ja-JP" sz="1600"/>
                        <a:t>GPU間通信要件</a:t>
                      </a:r>
                      <a:endParaRPr sz="1600"/>
                    </a:p>
                  </a:txBody>
                  <a:tcPr marL="91425" marR="91425" marT="91425" marB="91425" anchor="ctr"/>
                </a:tc>
                <a:tc>
                  <a:txBody>
                    <a:bodyPr/>
                    <a:lstStyle/>
                    <a:p>
                      <a:pPr marL="0" lvl="0" indent="0" algn="ctr" rtl="0">
                        <a:spcBef>
                          <a:spcPts val="0"/>
                        </a:spcBef>
                        <a:spcAft>
                          <a:spcPts val="0"/>
                        </a:spcAft>
                        <a:buNone/>
                      </a:pPr>
                      <a:r>
                        <a:rPr lang="ja-JP" sz="1600"/>
                        <a:t>実装複雑度</a:t>
                      </a:r>
                      <a:endParaRPr sz="1600"/>
                    </a:p>
                  </a:txBody>
                  <a:tcPr marL="91425" marR="91425" marT="91425" marB="91425" anchor="ctr"/>
                </a:tc>
                <a:tc>
                  <a:txBody>
                    <a:bodyPr/>
                    <a:lstStyle/>
                    <a:p>
                      <a:pPr marL="0" lvl="0" indent="0" algn="ctr" rtl="0">
                        <a:spcBef>
                          <a:spcPts val="0"/>
                        </a:spcBef>
                        <a:spcAft>
                          <a:spcPts val="0"/>
                        </a:spcAft>
                        <a:buNone/>
                      </a:pPr>
                      <a:r>
                        <a:rPr lang="ja-JP" sz="1600"/>
                        <a:t>典型的な使用例</a:t>
                      </a:r>
                      <a:endParaRPr sz="1600"/>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ja-JP" sz="1600"/>
                        <a:t>テンソル並列</a:t>
                      </a:r>
                      <a:endParaRPr sz="1600"/>
                    </a:p>
                  </a:txBody>
                  <a:tcPr marL="91425" marR="91425" marT="91425" marB="91425" anchor="ctr"/>
                </a:tc>
                <a:tc>
                  <a:txBody>
                    <a:bodyPr/>
                    <a:lstStyle/>
                    <a:p>
                      <a:pPr marL="0" lvl="0" indent="0" algn="ctr" rtl="0">
                        <a:spcBef>
                          <a:spcPts val="0"/>
                        </a:spcBef>
                        <a:spcAft>
                          <a:spcPts val="0"/>
                        </a:spcAft>
                        <a:buNone/>
                      </a:pPr>
                      <a:r>
                        <a:rPr lang="ja-JP" sz="1600"/>
                        <a:t>中〜大型</a:t>
                      </a:r>
                      <a:endParaRPr sz="1600"/>
                    </a:p>
                  </a:txBody>
                  <a:tcPr marL="91425" marR="91425" marT="91425" marB="91425" anchor="ctr"/>
                </a:tc>
                <a:tc>
                  <a:txBody>
                    <a:bodyPr/>
                    <a:lstStyle/>
                    <a:p>
                      <a:pPr marL="0" lvl="0" indent="0" algn="ctr" rtl="0">
                        <a:spcBef>
                          <a:spcPts val="0"/>
                        </a:spcBef>
                        <a:spcAft>
                          <a:spcPts val="0"/>
                        </a:spcAft>
                        <a:buNone/>
                      </a:pPr>
                      <a:r>
                        <a:rPr lang="ja-JP" sz="1600"/>
                        <a:t>高</a:t>
                      </a:r>
                      <a:endParaRPr sz="1600"/>
                    </a:p>
                  </a:txBody>
                  <a:tcPr marL="91425" marR="91425" marT="91425" marB="91425" anchor="ctr"/>
                </a:tc>
                <a:tc>
                  <a:txBody>
                    <a:bodyPr/>
                    <a:lstStyle/>
                    <a:p>
                      <a:pPr marL="0" lvl="0" indent="0" algn="ctr" rtl="0">
                        <a:spcBef>
                          <a:spcPts val="0"/>
                        </a:spcBef>
                        <a:spcAft>
                          <a:spcPts val="0"/>
                        </a:spcAft>
                        <a:buNone/>
                      </a:pPr>
                      <a:r>
                        <a:rPr lang="ja-JP" sz="1600" dirty="0"/>
                        <a:t>中</a:t>
                      </a:r>
                      <a:endParaRPr sz="1600" dirty="0"/>
                    </a:p>
                  </a:txBody>
                  <a:tcPr marL="91425" marR="91425" marT="91425" marB="91425" anchor="ctr"/>
                </a:tc>
                <a:tc>
                  <a:txBody>
                    <a:bodyPr/>
                    <a:lstStyle/>
                    <a:p>
                      <a:pPr marL="0" lvl="0" indent="0" algn="ctr" rtl="0">
                        <a:spcBef>
                          <a:spcPts val="0"/>
                        </a:spcBef>
                        <a:spcAft>
                          <a:spcPts val="0"/>
                        </a:spcAft>
                        <a:buNone/>
                      </a:pPr>
                      <a:r>
                        <a:rPr lang="ja-JP" sz="1600" dirty="0"/>
                        <a:t>単層が極めて大きいモデル</a:t>
                      </a:r>
                      <a:endParaRPr sz="1600" dirty="0"/>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ja-JP" sz="1600"/>
                        <a:t>パイプライン並列</a:t>
                      </a:r>
                      <a:endParaRPr sz="1600"/>
                    </a:p>
                  </a:txBody>
                  <a:tcPr marL="91425" marR="91425" marT="91425" marB="91425" anchor="ctr"/>
                </a:tc>
                <a:tc>
                  <a:txBody>
                    <a:bodyPr/>
                    <a:lstStyle/>
                    <a:p>
                      <a:pPr marL="0" lvl="0" indent="0" algn="ctr" rtl="0">
                        <a:spcBef>
                          <a:spcPts val="0"/>
                        </a:spcBef>
                        <a:spcAft>
                          <a:spcPts val="0"/>
                        </a:spcAft>
                        <a:buNone/>
                      </a:pPr>
                      <a:r>
                        <a:rPr lang="ja-JP" sz="1600"/>
                        <a:t>中〜大型</a:t>
                      </a:r>
                      <a:endParaRPr sz="1600"/>
                    </a:p>
                  </a:txBody>
                  <a:tcPr marL="91425" marR="91425" marT="91425" marB="91425" anchor="ctr"/>
                </a:tc>
                <a:tc>
                  <a:txBody>
                    <a:bodyPr/>
                    <a:lstStyle/>
                    <a:p>
                      <a:pPr marL="0" lvl="0" indent="0" algn="ctr" rtl="0">
                        <a:spcBef>
                          <a:spcPts val="0"/>
                        </a:spcBef>
                        <a:spcAft>
                          <a:spcPts val="0"/>
                        </a:spcAft>
                        <a:buNone/>
                      </a:pPr>
                      <a:r>
                        <a:rPr lang="ja-JP" sz="1600"/>
                        <a:t>中</a:t>
                      </a:r>
                      <a:endParaRPr sz="1600"/>
                    </a:p>
                  </a:txBody>
                  <a:tcPr marL="91425" marR="91425" marT="91425" marB="91425" anchor="ctr"/>
                </a:tc>
                <a:tc>
                  <a:txBody>
                    <a:bodyPr/>
                    <a:lstStyle/>
                    <a:p>
                      <a:pPr marL="0" lvl="0" indent="0" algn="ctr" rtl="0">
                        <a:spcBef>
                          <a:spcPts val="0"/>
                        </a:spcBef>
                        <a:spcAft>
                          <a:spcPts val="0"/>
                        </a:spcAft>
                        <a:buNone/>
                      </a:pPr>
                      <a:r>
                        <a:rPr lang="ja-JP" sz="1600"/>
                        <a:t>高</a:t>
                      </a:r>
                      <a:endParaRPr sz="1600"/>
                    </a:p>
                  </a:txBody>
                  <a:tcPr marL="91425" marR="91425" marT="91425" marB="91425" anchor="ctr"/>
                </a:tc>
                <a:tc>
                  <a:txBody>
                    <a:bodyPr/>
                    <a:lstStyle/>
                    <a:p>
                      <a:pPr marL="0" lvl="0" indent="0" algn="ctr" rtl="0">
                        <a:spcBef>
                          <a:spcPts val="0"/>
                        </a:spcBef>
                        <a:spcAft>
                          <a:spcPts val="0"/>
                        </a:spcAft>
                        <a:buNone/>
                      </a:pPr>
                      <a:r>
                        <a:rPr lang="ja-JP" sz="1600" dirty="0"/>
                        <a:t>層数の多い深層モデル</a:t>
                      </a:r>
                      <a:endParaRPr sz="1600" dirty="0"/>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ja-JP" sz="1600"/>
                        <a:t>エキスパート並列</a:t>
                      </a:r>
                      <a:endParaRPr sz="1600"/>
                    </a:p>
                  </a:txBody>
                  <a:tcPr marL="91425" marR="91425" marT="91425" marB="91425" anchor="ctr"/>
                </a:tc>
                <a:tc>
                  <a:txBody>
                    <a:bodyPr/>
                    <a:lstStyle/>
                    <a:p>
                      <a:pPr marL="0" lvl="0" indent="0" algn="ctr" rtl="0">
                        <a:spcBef>
                          <a:spcPts val="0"/>
                        </a:spcBef>
                        <a:spcAft>
                          <a:spcPts val="0"/>
                        </a:spcAft>
                        <a:buNone/>
                      </a:pPr>
                      <a:r>
                        <a:rPr lang="ja-JP" sz="1600"/>
                        <a:t>超大型</a:t>
                      </a:r>
                      <a:endParaRPr sz="1600"/>
                    </a:p>
                  </a:txBody>
                  <a:tcPr marL="91425" marR="91425" marT="91425" marB="91425" anchor="ctr"/>
                </a:tc>
                <a:tc>
                  <a:txBody>
                    <a:bodyPr/>
                    <a:lstStyle/>
                    <a:p>
                      <a:pPr marL="0" lvl="0" indent="0" algn="ctr" rtl="0">
                        <a:spcBef>
                          <a:spcPts val="0"/>
                        </a:spcBef>
                        <a:spcAft>
                          <a:spcPts val="0"/>
                        </a:spcAft>
                        <a:buNone/>
                      </a:pPr>
                      <a:r>
                        <a:rPr lang="ja-JP" sz="1600"/>
                        <a:t>低</a:t>
                      </a:r>
                      <a:endParaRPr sz="1600"/>
                    </a:p>
                  </a:txBody>
                  <a:tcPr marL="91425" marR="91425" marT="91425" marB="91425" anchor="ctr"/>
                </a:tc>
                <a:tc>
                  <a:txBody>
                    <a:bodyPr/>
                    <a:lstStyle/>
                    <a:p>
                      <a:pPr marL="0" lvl="0" indent="0" algn="ctr" rtl="0">
                        <a:spcBef>
                          <a:spcPts val="0"/>
                        </a:spcBef>
                        <a:spcAft>
                          <a:spcPts val="0"/>
                        </a:spcAft>
                        <a:buNone/>
                      </a:pPr>
                      <a:r>
                        <a:rPr lang="ja-JP" sz="1600"/>
                        <a:t>高</a:t>
                      </a:r>
                      <a:endParaRPr sz="1600"/>
                    </a:p>
                  </a:txBody>
                  <a:tcPr marL="91425" marR="91425" marT="91425" marB="91425" anchor="ctr"/>
                </a:tc>
                <a:tc>
                  <a:txBody>
                    <a:bodyPr/>
                    <a:lstStyle/>
                    <a:p>
                      <a:pPr marL="0" lvl="0" indent="0" algn="ctr" rtl="0">
                        <a:spcBef>
                          <a:spcPts val="0"/>
                        </a:spcBef>
                        <a:spcAft>
                          <a:spcPts val="0"/>
                        </a:spcAft>
                        <a:buNone/>
                      </a:pPr>
                      <a:r>
                        <a:rPr lang="ja-JP" sz="1600" dirty="0"/>
                        <a:t>MoEアーキテクチャモデル</a:t>
                      </a:r>
                      <a:endParaRPr sz="1600" dirty="0"/>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ja-JP" sz="1600"/>
                        <a:t>ZeRO</a:t>
                      </a:r>
                      <a:endParaRPr sz="1600"/>
                    </a:p>
                  </a:txBody>
                  <a:tcPr marL="91425" marR="91425" marT="91425" marB="91425" anchor="ctr"/>
                </a:tc>
                <a:tc>
                  <a:txBody>
                    <a:bodyPr/>
                    <a:lstStyle/>
                    <a:p>
                      <a:pPr marL="0" lvl="0" indent="0" algn="ctr" rtl="0">
                        <a:spcBef>
                          <a:spcPts val="0"/>
                        </a:spcBef>
                        <a:spcAft>
                          <a:spcPts val="0"/>
                        </a:spcAft>
                        <a:buNone/>
                      </a:pPr>
                      <a:r>
                        <a:rPr lang="ja-JP" sz="1600"/>
                        <a:t>様々な規模</a:t>
                      </a:r>
                      <a:endParaRPr sz="1600"/>
                    </a:p>
                  </a:txBody>
                  <a:tcPr marL="91425" marR="91425" marT="91425" marB="91425" anchor="ctr"/>
                </a:tc>
                <a:tc>
                  <a:txBody>
                    <a:bodyPr/>
                    <a:lstStyle/>
                    <a:p>
                      <a:pPr marL="0" lvl="0" indent="0" algn="ctr" rtl="0">
                        <a:spcBef>
                          <a:spcPts val="0"/>
                        </a:spcBef>
                        <a:spcAft>
                          <a:spcPts val="0"/>
                        </a:spcAft>
                        <a:buNone/>
                      </a:pPr>
                      <a:r>
                        <a:rPr lang="ja-JP" sz="1600"/>
                        <a:t>中</a:t>
                      </a:r>
                      <a:endParaRPr sz="1600"/>
                    </a:p>
                  </a:txBody>
                  <a:tcPr marL="91425" marR="91425" marT="91425" marB="91425" anchor="ctr"/>
                </a:tc>
                <a:tc>
                  <a:txBody>
                    <a:bodyPr/>
                    <a:lstStyle/>
                    <a:p>
                      <a:pPr marL="0" lvl="0" indent="0" algn="ctr" rtl="0">
                        <a:spcBef>
                          <a:spcPts val="0"/>
                        </a:spcBef>
                        <a:spcAft>
                          <a:spcPts val="0"/>
                        </a:spcAft>
                        <a:buNone/>
                      </a:pPr>
                      <a:r>
                        <a:rPr lang="ja-JP" sz="1600"/>
                        <a:t>低</a:t>
                      </a:r>
                      <a:endParaRPr sz="1600"/>
                    </a:p>
                  </a:txBody>
                  <a:tcPr marL="91425" marR="91425" marT="91425" marB="91425" anchor="ctr"/>
                </a:tc>
                <a:tc>
                  <a:txBody>
                    <a:bodyPr/>
                    <a:lstStyle/>
                    <a:p>
                      <a:pPr marL="0" lvl="0" indent="0" algn="ctr" rtl="0">
                        <a:spcBef>
                          <a:spcPts val="0"/>
                        </a:spcBef>
                        <a:spcAft>
                          <a:spcPts val="0"/>
                        </a:spcAft>
                        <a:buNone/>
                      </a:pPr>
                      <a:r>
                        <a:rPr lang="ja-JP" sz="1600" dirty="0"/>
                        <a:t>訓練段階のメモリ最適化</a:t>
                      </a:r>
                      <a:endParaRPr sz="1600" dirty="0"/>
                    </a:p>
                  </a:txBody>
                  <a:tcPr marL="91425" marR="91425" marT="91425" marB="91425" anchor="ctr"/>
                </a:tc>
                <a:extLst>
                  <a:ext uri="{0D108BD9-81ED-4DB2-BD59-A6C34878D82A}">
                    <a16:rowId xmlns:a16="http://schemas.microsoft.com/office/drawing/2014/main" val="10004"/>
                  </a:ext>
                </a:extLst>
              </a:tr>
            </a:tbl>
          </a:graphicData>
        </a:graphic>
      </p:graphicFrame>
      <p:sp>
        <p:nvSpPr>
          <p:cNvPr id="2" name="Google Shape;108;g34f13518e47_0_94">
            <a:extLst>
              <a:ext uri="{FF2B5EF4-FFF2-40B4-BE49-F238E27FC236}">
                <a16:creationId xmlns:a16="http://schemas.microsoft.com/office/drawing/2014/main" id="{7BF961AB-1226-58FA-28AB-C2E34FA121AF}"/>
              </a:ext>
            </a:extLst>
          </p:cNvPr>
          <p:cNvSpPr txBox="1">
            <a:spLocks/>
          </p:cNvSpPr>
          <p:nvPr/>
        </p:nvSpPr>
        <p:spPr>
          <a:xfrm>
            <a:off x="628650" y="622266"/>
            <a:ext cx="7886700" cy="1325700"/>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buClr>
                <a:schemeClr val="dk1"/>
              </a:buClr>
              <a:buSzPts val="1100"/>
            </a:pPr>
            <a:r>
              <a:rPr lang="ja-JP" altLang="ja-JP" sz="2000" b="1" dirty="0">
                <a:solidFill>
                  <a:srgbClr val="4D71B3"/>
                </a:solidFill>
                <a:latin typeface="Microsoft YaHei" panose="020B0503020204020204" pitchFamily="34" charset="-122"/>
                <a:ea typeface="Microsoft YaHei" panose="020B0503020204020204" pitchFamily="34" charset="-122"/>
              </a:rPr>
              <a:t>並列</a:t>
            </a:r>
            <a:r>
              <a:rPr lang="ja-JP" altLang="en-US" sz="2000" b="1" dirty="0">
                <a:solidFill>
                  <a:srgbClr val="4D71B3"/>
                </a:solidFill>
                <a:latin typeface="Microsoft YaHei" panose="020B0503020204020204" pitchFamily="34" charset="-122"/>
                <a:ea typeface="Microsoft YaHei" panose="020B0503020204020204" pitchFamily="34" charset="-122"/>
              </a:rPr>
              <a:t>戦略選択ガイド</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Google Shape;157;g34f13518e47_0_88"/>
          <p:cNvSpPr txBox="1">
            <a:spLocks noGrp="1"/>
          </p:cNvSpPr>
          <p:nvPr>
            <p:ph type="body" idx="1"/>
          </p:nvPr>
        </p:nvSpPr>
        <p:spPr>
          <a:xfrm>
            <a:off x="628650" y="1545707"/>
            <a:ext cx="7886700" cy="4351200"/>
          </a:xfrm>
          <a:prstGeom prst="rect">
            <a:avLst/>
          </a:prstGeom>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ja-JP" sz="1600" dirty="0"/>
              <a:t>実際の展開では、特に超大型モデル（1000億以上のパラメータ）に対しては、通常、混合並列戦略が採用されます：</a:t>
            </a:r>
            <a:endParaRPr sz="1600" dirty="0"/>
          </a:p>
          <a:p>
            <a:pPr marL="457200" lvl="0" indent="-342900" algn="l" rtl="0">
              <a:lnSpc>
                <a:spcPct val="150000"/>
              </a:lnSpc>
              <a:spcBef>
                <a:spcPts val="1000"/>
              </a:spcBef>
              <a:spcAft>
                <a:spcPts val="0"/>
              </a:spcAft>
              <a:buSzPts val="1800"/>
              <a:buChar char="•"/>
            </a:pPr>
            <a:r>
              <a:rPr lang="ja-JP" sz="1600" dirty="0"/>
              <a:t>3D並列：データ並列、テンソル並列、パイプライン並列を組み合わせる</a:t>
            </a:r>
            <a:endParaRPr sz="1600" dirty="0"/>
          </a:p>
          <a:p>
            <a:pPr marL="457200" lvl="0" indent="-342900" algn="l" rtl="0">
              <a:lnSpc>
                <a:spcPct val="150000"/>
              </a:lnSpc>
              <a:spcBef>
                <a:spcPts val="0"/>
              </a:spcBef>
              <a:spcAft>
                <a:spcPts val="0"/>
              </a:spcAft>
              <a:buSzPts val="1800"/>
              <a:buChar char="•"/>
            </a:pPr>
            <a:r>
              <a:rPr lang="ja-JP" sz="1600" dirty="0"/>
              <a:t>最適化順序：通常、まずテンソル並列で大きな層を分割し、次にパイプライン並列で複数のGPUグループに割り当て、最後に各グループでデータ並列を適用する</a:t>
            </a:r>
            <a:endParaRPr sz="1600" dirty="0"/>
          </a:p>
          <a:p>
            <a:pPr marL="0" lvl="0" indent="0" algn="l" rtl="0">
              <a:lnSpc>
                <a:spcPct val="150000"/>
              </a:lnSpc>
              <a:spcBef>
                <a:spcPts val="1000"/>
              </a:spcBef>
              <a:spcAft>
                <a:spcPts val="0"/>
              </a:spcAft>
              <a:buNone/>
            </a:pPr>
            <a:r>
              <a:rPr lang="ja-JP" sz="1600" dirty="0"/>
              <a:t>この混合戦略により、利用可能なGPUリソースを最大限に活用し、計算効率とメモリ使用のバランスを取ることができます。</a:t>
            </a:r>
            <a:endParaRPr sz="1600" dirty="0"/>
          </a:p>
          <a:p>
            <a:pPr marL="0" lvl="0" indent="0" algn="l" rtl="0">
              <a:lnSpc>
                <a:spcPct val="150000"/>
              </a:lnSpc>
              <a:spcBef>
                <a:spcPts val="1000"/>
              </a:spcBef>
              <a:spcAft>
                <a:spcPts val="0"/>
              </a:spcAft>
              <a:buNone/>
            </a:pPr>
            <a:r>
              <a:rPr lang="ja-JP" sz="1600" dirty="0"/>
              <a:t>適切なモデル並列戦略を選択することで、数千億パラメータの大型モデルでも、限られたGPUリソース上で正常に展開および訓練することが可能になります。</a:t>
            </a:r>
            <a:endParaRPr sz="1600" dirty="0"/>
          </a:p>
        </p:txBody>
      </p:sp>
      <p:sp>
        <p:nvSpPr>
          <p:cNvPr id="2" name="Google Shape;108;g34f13518e47_0_94">
            <a:extLst>
              <a:ext uri="{FF2B5EF4-FFF2-40B4-BE49-F238E27FC236}">
                <a16:creationId xmlns:a16="http://schemas.microsoft.com/office/drawing/2014/main" id="{D6E7A075-F8AD-C78E-3B6F-7338646B84C2}"/>
              </a:ext>
            </a:extLst>
          </p:cNvPr>
          <p:cNvSpPr txBox="1">
            <a:spLocks/>
          </p:cNvSpPr>
          <p:nvPr/>
        </p:nvSpPr>
        <p:spPr>
          <a:xfrm>
            <a:off x="628650" y="877078"/>
            <a:ext cx="7886700" cy="839755"/>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buClr>
                <a:schemeClr val="dk1"/>
              </a:buClr>
              <a:buSzPts val="1100"/>
            </a:pPr>
            <a:r>
              <a:rPr lang="ja-JP" altLang="en-US" sz="2000" b="1" dirty="0">
                <a:solidFill>
                  <a:srgbClr val="4D71B3"/>
                </a:solidFill>
                <a:latin typeface="Microsoft YaHei" panose="020B0503020204020204" pitchFamily="34" charset="-122"/>
                <a:ea typeface="Microsoft YaHei" panose="020B0503020204020204" pitchFamily="34" charset="-122"/>
              </a:rPr>
              <a:t>混合並列戦略</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g34f13518e47_0_1"/>
          <p:cNvSpPr txBox="1">
            <a:spLocks noGrp="1"/>
          </p:cNvSpPr>
          <p:nvPr>
            <p:ph type="body" idx="1"/>
          </p:nvPr>
        </p:nvSpPr>
        <p:spPr>
          <a:xfrm>
            <a:off x="628650" y="2058890"/>
            <a:ext cx="7886700" cy="3352865"/>
          </a:xfrm>
          <a:prstGeom prst="rect">
            <a:avLst/>
          </a:prstGeom>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ja-JP" sz="1600" dirty="0"/>
              <a:t>モデル展開の核心問題はパラメータ数とビデオメモリ(VRAM)の関係です。一般的に、モデルパラメータ数と必要なビデオメモリは以下のルールに従います：</a:t>
            </a:r>
            <a:endParaRPr sz="1800" dirty="0"/>
          </a:p>
          <a:p>
            <a:pPr marL="457200" lvl="0" indent="-342900" algn="l" rtl="0">
              <a:lnSpc>
                <a:spcPct val="150000"/>
              </a:lnSpc>
              <a:spcBef>
                <a:spcPts val="1000"/>
              </a:spcBef>
              <a:spcAft>
                <a:spcPts val="0"/>
              </a:spcAft>
              <a:buSzPts val="1800"/>
              <a:buChar char="•"/>
            </a:pPr>
            <a:r>
              <a:rPr lang="ja-JP" sz="1600" b="1" dirty="0"/>
              <a:t>FP32精度</a:t>
            </a:r>
            <a:r>
              <a:rPr lang="ja-JP" sz="1600" dirty="0"/>
              <a:t>：パラメータ1つにつき約4バイト</a:t>
            </a:r>
            <a:endParaRPr sz="1600" dirty="0"/>
          </a:p>
          <a:p>
            <a:pPr marL="457200" lvl="0" indent="-342900" algn="l" rtl="0">
              <a:lnSpc>
                <a:spcPct val="150000"/>
              </a:lnSpc>
              <a:spcBef>
                <a:spcPts val="1000"/>
              </a:spcBef>
              <a:spcAft>
                <a:spcPts val="0"/>
              </a:spcAft>
              <a:buSzPts val="1800"/>
              <a:buChar char="•"/>
            </a:pPr>
            <a:r>
              <a:rPr lang="ja-JP" sz="1600" b="1" dirty="0"/>
              <a:t>FP16/BF16精度</a:t>
            </a:r>
            <a:r>
              <a:rPr lang="ja-JP" sz="1600" dirty="0"/>
              <a:t>：パラメータ1つにつき約2バイト</a:t>
            </a:r>
            <a:endParaRPr sz="1600" dirty="0"/>
          </a:p>
          <a:p>
            <a:pPr marL="457200" lvl="0" indent="-342900" algn="l" rtl="0">
              <a:lnSpc>
                <a:spcPct val="150000"/>
              </a:lnSpc>
              <a:spcBef>
                <a:spcPts val="1000"/>
              </a:spcBef>
              <a:spcAft>
                <a:spcPts val="0"/>
              </a:spcAft>
              <a:buSzPts val="1800"/>
              <a:buChar char="•"/>
            </a:pPr>
            <a:r>
              <a:rPr lang="ja-JP" sz="1600" b="1" dirty="0"/>
              <a:t>INT8量子化</a:t>
            </a:r>
            <a:r>
              <a:rPr lang="ja-JP" sz="1600" dirty="0"/>
              <a:t>：パラメータ1つにつき約1バイト</a:t>
            </a:r>
            <a:endParaRPr sz="1600" dirty="0"/>
          </a:p>
          <a:p>
            <a:pPr marL="457200" lvl="0" indent="-342900" algn="l" rtl="0">
              <a:lnSpc>
                <a:spcPct val="150000"/>
              </a:lnSpc>
              <a:spcBef>
                <a:spcPts val="1000"/>
              </a:spcBef>
              <a:spcAft>
                <a:spcPts val="0"/>
              </a:spcAft>
              <a:buSzPts val="1800"/>
              <a:buChar char="•"/>
            </a:pPr>
            <a:r>
              <a:rPr lang="ja-JP" sz="1600" b="1" dirty="0"/>
              <a:t>INT4量子化</a:t>
            </a:r>
            <a:r>
              <a:rPr lang="ja-JP" sz="1600" dirty="0"/>
              <a:t>：パラメータ1つにつき約0.5バイト</a:t>
            </a:r>
            <a:endParaRPr sz="1600" dirty="0"/>
          </a:p>
        </p:txBody>
      </p:sp>
      <p:sp>
        <p:nvSpPr>
          <p:cNvPr id="2" name="タイトル 1">
            <a:extLst>
              <a:ext uri="{FF2B5EF4-FFF2-40B4-BE49-F238E27FC236}">
                <a16:creationId xmlns:a16="http://schemas.microsoft.com/office/drawing/2014/main" id="{5B1EAF9F-6AF7-3D29-721B-6F54B3BBE0F2}"/>
              </a:ext>
            </a:extLst>
          </p:cNvPr>
          <p:cNvSpPr txBox="1">
            <a:spLocks/>
          </p:cNvSpPr>
          <p:nvPr/>
        </p:nvSpPr>
        <p:spPr>
          <a:xfrm>
            <a:off x="628650" y="1282143"/>
            <a:ext cx="7886700" cy="7767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000" b="1" dirty="0">
                <a:solidFill>
                  <a:srgbClr val="4D71B3"/>
                </a:solidFill>
                <a:latin typeface="Microsoft YaHei" panose="020B0503020204020204" pitchFamily="34" charset="-122"/>
                <a:ea typeface="Microsoft YaHei" panose="020B0503020204020204" pitchFamily="34" charset="-122"/>
              </a:rPr>
              <a:t>パラメータ数と</a:t>
            </a:r>
            <a:r>
              <a:rPr lang="en-US" altLang="ja-JP" sz="2000" b="1" dirty="0">
                <a:solidFill>
                  <a:srgbClr val="4D71B3"/>
                </a:solidFill>
                <a:latin typeface="Microsoft YaHei" panose="020B0503020204020204" pitchFamily="34" charset="-122"/>
                <a:ea typeface="Microsoft YaHei" panose="020B0503020204020204" pitchFamily="34" charset="-122"/>
              </a:rPr>
              <a:t>VRAM</a:t>
            </a:r>
            <a:endParaRPr lang="ja-JP" altLang="en-US" sz="2000" b="1" dirty="0">
              <a:solidFill>
                <a:srgbClr val="4D71B3"/>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34f13518e47_0_7"/>
          <p:cNvSpPr txBox="1">
            <a:spLocks noGrp="1"/>
          </p:cNvSpPr>
          <p:nvPr>
            <p:ph type="title"/>
          </p:nvPr>
        </p:nvSpPr>
        <p:spPr>
          <a:xfrm>
            <a:off x="628650" y="840255"/>
            <a:ext cx="7886700" cy="1325700"/>
          </a:xfrm>
          <a:prstGeom prst="rect">
            <a:avLst/>
          </a:prstGeom>
        </p:spPr>
        <p:txBody>
          <a:bodyPr spcFirstLastPara="1" wrap="square" lIns="91425" tIns="45700" rIns="91425" bIns="45700" anchor="ctr" anchorCtr="0">
            <a:normAutofit/>
          </a:bodyPr>
          <a:lstStyle/>
          <a:p>
            <a:pPr lvl="0" indent="0">
              <a:spcAft>
                <a:spcPts val="0"/>
              </a:spcAft>
              <a:buClr>
                <a:schemeClr val="dk1"/>
              </a:buClr>
              <a:buSzPts val="1100"/>
            </a:pPr>
            <a:r>
              <a:rPr lang="ja-JP" altLang="en-US" sz="2000" b="1" dirty="0">
                <a:solidFill>
                  <a:srgbClr val="4D71B3"/>
                </a:solidFill>
                <a:latin typeface="Microsoft YaHei" panose="020B0503020204020204" pitchFamily="34" charset="-122"/>
                <a:ea typeface="Microsoft YaHei" panose="020B0503020204020204" pitchFamily="34" charset="-122"/>
              </a:rPr>
              <a:t>パラメータ数と</a:t>
            </a:r>
            <a:r>
              <a:rPr lang="en-US" altLang="ja-JP" sz="2000" b="1" dirty="0">
                <a:solidFill>
                  <a:srgbClr val="4D71B3"/>
                </a:solidFill>
                <a:latin typeface="Microsoft YaHei" panose="020B0503020204020204" pitchFamily="34" charset="-122"/>
                <a:ea typeface="Microsoft YaHei" panose="020B0503020204020204" pitchFamily="34" charset="-122"/>
              </a:rPr>
              <a:t>VRAM</a:t>
            </a:r>
            <a:endParaRPr sz="2000" b="1" dirty="0">
              <a:solidFill>
                <a:srgbClr val="4D71B3"/>
              </a:solidFill>
              <a:latin typeface="Microsoft YaHei" panose="020B0503020204020204" pitchFamily="34" charset="-122"/>
              <a:ea typeface="Microsoft YaHei" panose="020B0503020204020204" pitchFamily="34" charset="-122"/>
            </a:endParaRPr>
          </a:p>
        </p:txBody>
      </p:sp>
      <p:sp>
        <p:nvSpPr>
          <p:cNvPr id="97" name="Google Shape;97;g34f13518e47_0_7"/>
          <p:cNvSpPr txBox="1">
            <a:spLocks noGrp="1"/>
          </p:cNvSpPr>
          <p:nvPr>
            <p:ph type="body" idx="1"/>
          </p:nvPr>
        </p:nvSpPr>
        <p:spPr>
          <a:xfrm>
            <a:off x="628650" y="1825625"/>
            <a:ext cx="7886700" cy="3016963"/>
          </a:xfrm>
          <a:prstGeom prst="rect">
            <a:avLst/>
          </a:prstGeom>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ja-JP" sz="1600" dirty="0"/>
              <a:t>実際の展開では、モデルパラメータ自体に加えて、追加のビデオメモリが以下のために必要です：</a:t>
            </a:r>
            <a:endParaRPr sz="1600" dirty="0"/>
          </a:p>
          <a:p>
            <a:pPr marL="457200" lvl="0" indent="-342900" algn="l" rtl="0">
              <a:lnSpc>
                <a:spcPct val="150000"/>
              </a:lnSpc>
              <a:spcBef>
                <a:spcPts val="1000"/>
              </a:spcBef>
              <a:spcAft>
                <a:spcPts val="0"/>
              </a:spcAft>
              <a:buSzPts val="1800"/>
              <a:buChar char="•"/>
            </a:pPr>
            <a:r>
              <a:rPr lang="ja-JP" sz="1600" dirty="0"/>
              <a:t>オプティマイザの状態（訓練時）</a:t>
            </a:r>
            <a:endParaRPr sz="1600" dirty="0"/>
          </a:p>
          <a:p>
            <a:pPr marL="457200" lvl="0" indent="-342900" algn="l" rtl="0">
              <a:lnSpc>
                <a:spcPct val="150000"/>
              </a:lnSpc>
              <a:spcBef>
                <a:spcPts val="1000"/>
              </a:spcBef>
              <a:spcAft>
                <a:spcPts val="0"/>
              </a:spcAft>
              <a:buSzPts val="1800"/>
              <a:buChar char="•"/>
            </a:pPr>
            <a:r>
              <a:rPr lang="ja-JP" sz="1600" dirty="0"/>
              <a:t>KVキャッシュ（推論時）</a:t>
            </a:r>
            <a:endParaRPr sz="1600" dirty="0"/>
          </a:p>
          <a:p>
            <a:pPr marL="457200" lvl="0" indent="-342900" algn="l" rtl="0">
              <a:lnSpc>
                <a:spcPct val="150000"/>
              </a:lnSpc>
              <a:spcBef>
                <a:spcPts val="1000"/>
              </a:spcBef>
              <a:spcAft>
                <a:spcPts val="0"/>
              </a:spcAft>
              <a:buSzPts val="1800"/>
              <a:buChar char="•"/>
            </a:pPr>
            <a:r>
              <a:rPr lang="ja-JP" sz="1600" dirty="0"/>
              <a:t>バッチ処理と中間活性化値</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aphicFrame>
        <p:nvGraphicFramePr>
          <p:cNvPr id="103" name="Google Shape;103;g34f13518e47_0_12"/>
          <p:cNvGraphicFramePr/>
          <p:nvPr>
            <p:extLst>
              <p:ext uri="{D42A27DB-BD31-4B8C-83A1-F6EECF244321}">
                <p14:modId xmlns:p14="http://schemas.microsoft.com/office/powerpoint/2010/main" val="263167093"/>
              </p:ext>
            </p:extLst>
          </p:nvPr>
        </p:nvGraphicFramePr>
        <p:xfrm>
          <a:off x="790563" y="2468900"/>
          <a:ext cx="7562875" cy="2560170"/>
        </p:xfrm>
        <a:graphic>
          <a:graphicData uri="http://schemas.openxmlformats.org/drawingml/2006/table">
            <a:tbl>
              <a:tblPr>
                <a:noFill/>
              </a:tblPr>
              <a:tblGrid>
                <a:gridCol w="1512575">
                  <a:extLst>
                    <a:ext uri="{9D8B030D-6E8A-4147-A177-3AD203B41FA5}">
                      <a16:colId xmlns:a16="http://schemas.microsoft.com/office/drawing/2014/main" val="20000"/>
                    </a:ext>
                  </a:extLst>
                </a:gridCol>
                <a:gridCol w="1512575">
                  <a:extLst>
                    <a:ext uri="{9D8B030D-6E8A-4147-A177-3AD203B41FA5}">
                      <a16:colId xmlns:a16="http://schemas.microsoft.com/office/drawing/2014/main" val="20001"/>
                    </a:ext>
                  </a:extLst>
                </a:gridCol>
                <a:gridCol w="1512575">
                  <a:extLst>
                    <a:ext uri="{9D8B030D-6E8A-4147-A177-3AD203B41FA5}">
                      <a16:colId xmlns:a16="http://schemas.microsoft.com/office/drawing/2014/main" val="20002"/>
                    </a:ext>
                  </a:extLst>
                </a:gridCol>
                <a:gridCol w="1512575">
                  <a:extLst>
                    <a:ext uri="{9D8B030D-6E8A-4147-A177-3AD203B41FA5}">
                      <a16:colId xmlns:a16="http://schemas.microsoft.com/office/drawing/2014/main" val="20003"/>
                    </a:ext>
                  </a:extLst>
                </a:gridCol>
                <a:gridCol w="151257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ja-JP" dirty="0"/>
                        <a:t>モデルサイズ</a:t>
                      </a:r>
                      <a:endParaRPr dirty="0"/>
                    </a:p>
                  </a:txBody>
                  <a:tcPr marL="91425" marR="91425" marT="91425" marB="91425"/>
                </a:tc>
                <a:tc>
                  <a:txBody>
                    <a:bodyPr/>
                    <a:lstStyle/>
                    <a:p>
                      <a:pPr marL="0" lvl="0" indent="0" algn="l" rtl="0">
                        <a:spcBef>
                          <a:spcPts val="0"/>
                        </a:spcBef>
                        <a:spcAft>
                          <a:spcPts val="0"/>
                        </a:spcAft>
                        <a:buNone/>
                      </a:pPr>
                      <a:r>
                        <a:rPr lang="ja-JP" dirty="0"/>
                        <a:t>パラメータ数</a:t>
                      </a:r>
                      <a:endParaRPr dirty="0"/>
                    </a:p>
                  </a:txBody>
                  <a:tcPr marL="91425" marR="91425" marT="91425" marB="91425"/>
                </a:tc>
                <a:tc>
                  <a:txBody>
                    <a:bodyPr/>
                    <a:lstStyle/>
                    <a:p>
                      <a:pPr marL="0" lvl="0" indent="0" algn="l" rtl="0">
                        <a:spcBef>
                          <a:spcPts val="0"/>
                        </a:spcBef>
                        <a:spcAft>
                          <a:spcPts val="0"/>
                        </a:spcAft>
                        <a:buNone/>
                      </a:pPr>
                      <a:r>
                        <a:rPr lang="ja-JP"/>
                        <a:t>FP16必要VRAM</a:t>
                      </a:r>
                      <a:endParaRPr/>
                    </a:p>
                  </a:txBody>
                  <a:tcPr marL="91425" marR="91425" marT="91425" marB="91425"/>
                </a:tc>
                <a:tc>
                  <a:txBody>
                    <a:bodyPr/>
                    <a:lstStyle/>
                    <a:p>
                      <a:pPr marL="0" lvl="0" indent="0" algn="l" rtl="0">
                        <a:spcBef>
                          <a:spcPts val="0"/>
                        </a:spcBef>
                        <a:spcAft>
                          <a:spcPts val="0"/>
                        </a:spcAft>
                        <a:buNone/>
                      </a:pPr>
                      <a:r>
                        <a:rPr lang="ja-JP"/>
                        <a:t>INT8必要VRAM</a:t>
                      </a:r>
                      <a:endParaRPr/>
                    </a:p>
                  </a:txBody>
                  <a:tcPr marL="91425" marR="91425" marT="91425" marB="91425"/>
                </a:tc>
                <a:tc>
                  <a:txBody>
                    <a:bodyPr/>
                    <a:lstStyle/>
                    <a:p>
                      <a:pPr marL="0" lvl="0" indent="0" algn="l" rtl="0">
                        <a:spcBef>
                          <a:spcPts val="0"/>
                        </a:spcBef>
                        <a:spcAft>
                          <a:spcPts val="0"/>
                        </a:spcAft>
                        <a:buNone/>
                      </a:pPr>
                      <a:r>
                        <a:rPr lang="ja-JP"/>
                        <a:t>INT4必要VRAM</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ja-JP"/>
                        <a:t>7B</a:t>
                      </a:r>
                      <a:endParaRPr/>
                    </a:p>
                  </a:txBody>
                  <a:tcPr marL="91425" marR="91425" marT="91425" marB="91425"/>
                </a:tc>
                <a:tc>
                  <a:txBody>
                    <a:bodyPr/>
                    <a:lstStyle/>
                    <a:p>
                      <a:pPr marL="0" lvl="0" indent="0" algn="l" rtl="0">
                        <a:spcBef>
                          <a:spcPts val="0"/>
                        </a:spcBef>
                        <a:spcAft>
                          <a:spcPts val="0"/>
                        </a:spcAft>
                        <a:buNone/>
                      </a:pPr>
                      <a:r>
                        <a:rPr lang="ja-JP" dirty="0"/>
                        <a:t>70億</a:t>
                      </a:r>
                      <a:endParaRPr dirty="0"/>
                    </a:p>
                  </a:txBody>
                  <a:tcPr marL="91425" marR="91425" marT="91425" marB="91425"/>
                </a:tc>
                <a:tc>
                  <a:txBody>
                    <a:bodyPr/>
                    <a:lstStyle/>
                    <a:p>
                      <a:pPr marL="0" lvl="0" indent="0" algn="l" rtl="0">
                        <a:spcBef>
                          <a:spcPts val="0"/>
                        </a:spcBef>
                        <a:spcAft>
                          <a:spcPts val="0"/>
                        </a:spcAft>
                        <a:buNone/>
                      </a:pPr>
                      <a:r>
                        <a:rPr lang="ja-JP"/>
                        <a:t>~14GB</a:t>
                      </a:r>
                      <a:endParaRPr/>
                    </a:p>
                  </a:txBody>
                  <a:tcPr marL="91425" marR="91425" marT="91425" marB="91425"/>
                </a:tc>
                <a:tc>
                  <a:txBody>
                    <a:bodyPr/>
                    <a:lstStyle/>
                    <a:p>
                      <a:pPr marL="0" lvl="0" indent="0" algn="l" rtl="0">
                        <a:spcBef>
                          <a:spcPts val="0"/>
                        </a:spcBef>
                        <a:spcAft>
                          <a:spcPts val="0"/>
                        </a:spcAft>
                        <a:buNone/>
                      </a:pPr>
                      <a:r>
                        <a:rPr lang="ja-JP"/>
                        <a:t>~7GB</a:t>
                      </a:r>
                      <a:endParaRPr/>
                    </a:p>
                  </a:txBody>
                  <a:tcPr marL="91425" marR="91425" marT="91425" marB="91425"/>
                </a:tc>
                <a:tc>
                  <a:txBody>
                    <a:bodyPr/>
                    <a:lstStyle/>
                    <a:p>
                      <a:pPr marL="0" lvl="0" indent="0" algn="l" rtl="0">
                        <a:spcBef>
                          <a:spcPts val="0"/>
                        </a:spcBef>
                        <a:spcAft>
                          <a:spcPts val="0"/>
                        </a:spcAft>
                        <a:buNone/>
                      </a:pPr>
                      <a:r>
                        <a:rPr lang="ja-JP"/>
                        <a:t>~3.5GB</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ja-JP"/>
                        <a:t>13B</a:t>
                      </a:r>
                      <a:endParaRPr/>
                    </a:p>
                  </a:txBody>
                  <a:tcPr marL="91425" marR="91425" marT="91425" marB="91425"/>
                </a:tc>
                <a:tc>
                  <a:txBody>
                    <a:bodyPr/>
                    <a:lstStyle/>
                    <a:p>
                      <a:pPr marL="0" lvl="0" indent="0" algn="l" rtl="0">
                        <a:spcBef>
                          <a:spcPts val="0"/>
                        </a:spcBef>
                        <a:spcAft>
                          <a:spcPts val="0"/>
                        </a:spcAft>
                        <a:buNone/>
                      </a:pPr>
                      <a:r>
                        <a:rPr lang="ja-JP"/>
                        <a:t>130億</a:t>
                      </a:r>
                      <a:endParaRPr/>
                    </a:p>
                  </a:txBody>
                  <a:tcPr marL="91425" marR="91425" marT="91425" marB="91425"/>
                </a:tc>
                <a:tc>
                  <a:txBody>
                    <a:bodyPr/>
                    <a:lstStyle/>
                    <a:p>
                      <a:pPr marL="0" lvl="0" indent="0" algn="l" rtl="0">
                        <a:spcBef>
                          <a:spcPts val="0"/>
                        </a:spcBef>
                        <a:spcAft>
                          <a:spcPts val="0"/>
                        </a:spcAft>
                        <a:buNone/>
                      </a:pPr>
                      <a:r>
                        <a:rPr lang="ja-JP"/>
                        <a:t>~26GB</a:t>
                      </a:r>
                      <a:endParaRPr/>
                    </a:p>
                  </a:txBody>
                  <a:tcPr marL="91425" marR="91425" marT="91425" marB="91425"/>
                </a:tc>
                <a:tc>
                  <a:txBody>
                    <a:bodyPr/>
                    <a:lstStyle/>
                    <a:p>
                      <a:pPr marL="0" lvl="0" indent="0" algn="l" rtl="0">
                        <a:spcBef>
                          <a:spcPts val="0"/>
                        </a:spcBef>
                        <a:spcAft>
                          <a:spcPts val="0"/>
                        </a:spcAft>
                        <a:buNone/>
                      </a:pPr>
                      <a:r>
                        <a:rPr lang="ja-JP"/>
                        <a:t>~13GB</a:t>
                      </a:r>
                      <a:endParaRPr/>
                    </a:p>
                  </a:txBody>
                  <a:tcPr marL="91425" marR="91425" marT="91425" marB="91425"/>
                </a:tc>
                <a:tc>
                  <a:txBody>
                    <a:bodyPr/>
                    <a:lstStyle/>
                    <a:p>
                      <a:pPr marL="0" lvl="0" indent="0" algn="l" rtl="0">
                        <a:spcBef>
                          <a:spcPts val="0"/>
                        </a:spcBef>
                        <a:spcAft>
                          <a:spcPts val="0"/>
                        </a:spcAft>
                        <a:buNone/>
                      </a:pPr>
                      <a:r>
                        <a:rPr lang="ja-JP"/>
                        <a:t>~6.5GB</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ja-JP"/>
                        <a:t>34B</a:t>
                      </a:r>
                      <a:endParaRPr/>
                    </a:p>
                  </a:txBody>
                  <a:tcPr marL="91425" marR="91425" marT="91425" marB="91425"/>
                </a:tc>
                <a:tc>
                  <a:txBody>
                    <a:bodyPr/>
                    <a:lstStyle/>
                    <a:p>
                      <a:pPr marL="0" lvl="0" indent="0" algn="l" rtl="0">
                        <a:spcBef>
                          <a:spcPts val="0"/>
                        </a:spcBef>
                        <a:spcAft>
                          <a:spcPts val="0"/>
                        </a:spcAft>
                        <a:buNone/>
                      </a:pPr>
                      <a:r>
                        <a:rPr lang="ja-JP"/>
                        <a:t>340億</a:t>
                      </a:r>
                      <a:endParaRPr/>
                    </a:p>
                  </a:txBody>
                  <a:tcPr marL="91425" marR="91425" marT="91425" marB="91425"/>
                </a:tc>
                <a:tc>
                  <a:txBody>
                    <a:bodyPr/>
                    <a:lstStyle/>
                    <a:p>
                      <a:pPr marL="0" lvl="0" indent="0" algn="l" rtl="0">
                        <a:spcBef>
                          <a:spcPts val="0"/>
                        </a:spcBef>
                        <a:spcAft>
                          <a:spcPts val="0"/>
                        </a:spcAft>
                        <a:buNone/>
                      </a:pPr>
                      <a:r>
                        <a:rPr lang="ja-JP"/>
                        <a:t>~68GB</a:t>
                      </a:r>
                      <a:endParaRPr/>
                    </a:p>
                  </a:txBody>
                  <a:tcPr marL="91425" marR="91425" marT="91425" marB="91425"/>
                </a:tc>
                <a:tc>
                  <a:txBody>
                    <a:bodyPr/>
                    <a:lstStyle/>
                    <a:p>
                      <a:pPr marL="0" lvl="0" indent="0" algn="l" rtl="0">
                        <a:spcBef>
                          <a:spcPts val="0"/>
                        </a:spcBef>
                        <a:spcAft>
                          <a:spcPts val="0"/>
                        </a:spcAft>
                        <a:buNone/>
                      </a:pPr>
                      <a:r>
                        <a:rPr lang="ja-JP"/>
                        <a:t>~34GB</a:t>
                      </a:r>
                      <a:endParaRPr/>
                    </a:p>
                  </a:txBody>
                  <a:tcPr marL="91425" marR="91425" marT="91425" marB="91425"/>
                </a:tc>
                <a:tc>
                  <a:txBody>
                    <a:bodyPr/>
                    <a:lstStyle/>
                    <a:p>
                      <a:pPr marL="0" lvl="0" indent="0" algn="l" rtl="0">
                        <a:spcBef>
                          <a:spcPts val="0"/>
                        </a:spcBef>
                        <a:spcAft>
                          <a:spcPts val="0"/>
                        </a:spcAft>
                        <a:buNone/>
                      </a:pPr>
                      <a:r>
                        <a:rPr lang="ja-JP"/>
                        <a:t>~17GB</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ja-JP"/>
                        <a:t>70B</a:t>
                      </a:r>
                      <a:endParaRPr/>
                    </a:p>
                  </a:txBody>
                  <a:tcPr marL="91425" marR="91425" marT="91425" marB="91425"/>
                </a:tc>
                <a:tc>
                  <a:txBody>
                    <a:bodyPr/>
                    <a:lstStyle/>
                    <a:p>
                      <a:pPr marL="0" lvl="0" indent="0" algn="l" rtl="0">
                        <a:spcBef>
                          <a:spcPts val="0"/>
                        </a:spcBef>
                        <a:spcAft>
                          <a:spcPts val="0"/>
                        </a:spcAft>
                        <a:buNone/>
                      </a:pPr>
                      <a:r>
                        <a:rPr lang="ja-JP"/>
                        <a:t>700億</a:t>
                      </a:r>
                      <a:endParaRPr/>
                    </a:p>
                  </a:txBody>
                  <a:tcPr marL="91425" marR="91425" marT="91425" marB="91425"/>
                </a:tc>
                <a:tc>
                  <a:txBody>
                    <a:bodyPr/>
                    <a:lstStyle/>
                    <a:p>
                      <a:pPr marL="0" lvl="0" indent="0" algn="l" rtl="0">
                        <a:spcBef>
                          <a:spcPts val="0"/>
                        </a:spcBef>
                        <a:spcAft>
                          <a:spcPts val="0"/>
                        </a:spcAft>
                        <a:buNone/>
                      </a:pPr>
                      <a:r>
                        <a:rPr lang="ja-JP"/>
                        <a:t>~140GB</a:t>
                      </a:r>
                      <a:endParaRPr/>
                    </a:p>
                  </a:txBody>
                  <a:tcPr marL="91425" marR="91425" marT="91425" marB="91425"/>
                </a:tc>
                <a:tc>
                  <a:txBody>
                    <a:bodyPr/>
                    <a:lstStyle/>
                    <a:p>
                      <a:pPr marL="0" lvl="0" indent="0" algn="l" rtl="0">
                        <a:spcBef>
                          <a:spcPts val="0"/>
                        </a:spcBef>
                        <a:spcAft>
                          <a:spcPts val="0"/>
                        </a:spcAft>
                        <a:buNone/>
                      </a:pPr>
                      <a:r>
                        <a:rPr lang="ja-JP"/>
                        <a:t>~70GB</a:t>
                      </a:r>
                      <a:endParaRPr/>
                    </a:p>
                  </a:txBody>
                  <a:tcPr marL="91425" marR="91425" marT="91425" marB="91425"/>
                </a:tc>
                <a:tc>
                  <a:txBody>
                    <a:bodyPr/>
                    <a:lstStyle/>
                    <a:p>
                      <a:pPr marL="0" lvl="0" indent="0" algn="l" rtl="0">
                        <a:spcBef>
                          <a:spcPts val="0"/>
                        </a:spcBef>
                        <a:spcAft>
                          <a:spcPts val="0"/>
                        </a:spcAft>
                        <a:buNone/>
                      </a:pPr>
                      <a:r>
                        <a:rPr lang="ja-JP" dirty="0"/>
                        <a:t>~35GB</a:t>
                      </a:r>
                      <a:endParaRPr dirty="0"/>
                    </a:p>
                  </a:txBody>
                  <a:tcPr marL="91425" marR="91425" marT="91425" marB="91425"/>
                </a:tc>
                <a:extLst>
                  <a:ext uri="{0D108BD9-81ED-4DB2-BD59-A6C34878D82A}">
                    <a16:rowId xmlns:a16="http://schemas.microsoft.com/office/drawing/2014/main" val="10004"/>
                  </a:ext>
                </a:extLst>
              </a:tr>
            </a:tbl>
          </a:graphicData>
        </a:graphic>
      </p:graphicFrame>
      <p:sp>
        <p:nvSpPr>
          <p:cNvPr id="2" name="Google Shape;96;g34f13518e47_0_7">
            <a:extLst>
              <a:ext uri="{FF2B5EF4-FFF2-40B4-BE49-F238E27FC236}">
                <a16:creationId xmlns:a16="http://schemas.microsoft.com/office/drawing/2014/main" id="{CBF2681F-AFD3-A5EF-C111-0487B7451089}"/>
              </a:ext>
            </a:extLst>
          </p:cNvPr>
          <p:cNvSpPr txBox="1">
            <a:spLocks/>
          </p:cNvSpPr>
          <p:nvPr/>
        </p:nvSpPr>
        <p:spPr>
          <a:xfrm>
            <a:off x="628650" y="1143200"/>
            <a:ext cx="7886700" cy="1325700"/>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buClr>
                <a:schemeClr val="dk1"/>
              </a:buClr>
              <a:buSzPts val="1100"/>
            </a:pPr>
            <a:r>
              <a:rPr lang="ja-JP" altLang="en-US" sz="2000" b="1" dirty="0">
                <a:solidFill>
                  <a:srgbClr val="4D71B3"/>
                </a:solidFill>
                <a:latin typeface="Microsoft YaHei" panose="020B0503020204020204" pitchFamily="34" charset="-122"/>
                <a:ea typeface="Microsoft YaHei" panose="020B0503020204020204" pitchFamily="34" charset="-122"/>
              </a:rPr>
              <a:t>ビデオメモリ要件参考</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34f13518e47_0_94"/>
          <p:cNvSpPr txBox="1">
            <a:spLocks noGrp="1"/>
          </p:cNvSpPr>
          <p:nvPr>
            <p:ph type="title"/>
          </p:nvPr>
        </p:nvSpPr>
        <p:spPr>
          <a:xfrm>
            <a:off x="628650" y="622266"/>
            <a:ext cx="7886700" cy="1325700"/>
          </a:xfrm>
          <a:prstGeom prst="rect">
            <a:avLst/>
          </a:prstGeom>
        </p:spPr>
        <p:txBody>
          <a:bodyPr spcFirstLastPara="1" wrap="square" lIns="91425" tIns="45700" rIns="91425" bIns="45700" anchor="ctr" anchorCtr="0">
            <a:normAutofit/>
          </a:bodyPr>
          <a:lstStyle/>
          <a:p>
            <a:pPr lvl="0" indent="0">
              <a:spcAft>
                <a:spcPts val="0"/>
              </a:spcAft>
              <a:buClr>
                <a:schemeClr val="dk1"/>
              </a:buClr>
              <a:buSzPts val="1100"/>
            </a:pPr>
            <a:r>
              <a:rPr lang="ja-JP" altLang="en-US" sz="2000" b="1" dirty="0">
                <a:solidFill>
                  <a:srgbClr val="4D71B3"/>
                </a:solidFill>
                <a:latin typeface="Microsoft YaHei" panose="020B0503020204020204" pitchFamily="34" charset="-122"/>
                <a:ea typeface="Microsoft YaHei" panose="020B0503020204020204" pitchFamily="34" charset="-122"/>
              </a:rPr>
              <a:t>部署プラットフォーム</a:t>
            </a:r>
            <a:endParaRPr sz="2000" b="1" dirty="0">
              <a:solidFill>
                <a:srgbClr val="4D71B3"/>
              </a:solidFill>
              <a:latin typeface="Microsoft YaHei" panose="020B0503020204020204" pitchFamily="34" charset="-122"/>
              <a:ea typeface="Microsoft YaHei" panose="020B0503020204020204" pitchFamily="34" charset="-122"/>
            </a:endParaRPr>
          </a:p>
        </p:txBody>
      </p:sp>
      <p:sp>
        <p:nvSpPr>
          <p:cNvPr id="109" name="Google Shape;109;g34f13518e47_0_94"/>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ja-JP" sz="1600" b="1" dirty="0"/>
              <a:t>単一マシン部署</a:t>
            </a:r>
            <a:endParaRPr sz="1600" b="1" dirty="0"/>
          </a:p>
          <a:p>
            <a:pPr marL="457200" lvl="0" indent="-342900" algn="l" rtl="0">
              <a:lnSpc>
                <a:spcPct val="150000"/>
              </a:lnSpc>
              <a:spcBef>
                <a:spcPts val="1000"/>
              </a:spcBef>
              <a:spcAft>
                <a:spcPts val="0"/>
              </a:spcAft>
              <a:buSzPts val="1800"/>
              <a:buChar char="•"/>
            </a:pPr>
            <a:r>
              <a:rPr lang="ja-JP" sz="1600" b="1" dirty="0"/>
              <a:t>消費者向けGPU</a:t>
            </a:r>
            <a:r>
              <a:rPr lang="ja-JP" sz="1600" dirty="0"/>
              <a:t>：RTX 4090(24GB)は最大13BモデルのINT8部署に適しています</a:t>
            </a:r>
            <a:endParaRPr sz="1600" dirty="0"/>
          </a:p>
          <a:p>
            <a:pPr marL="457200" lvl="0" indent="-342900" algn="l" rtl="0">
              <a:lnSpc>
                <a:spcPct val="150000"/>
              </a:lnSpc>
              <a:spcBef>
                <a:spcPts val="1000"/>
              </a:spcBef>
              <a:spcAft>
                <a:spcPts val="0"/>
              </a:spcAft>
              <a:buSzPts val="1800"/>
              <a:buChar char="•"/>
            </a:pPr>
            <a:r>
              <a:rPr lang="ja-JP" sz="1600" b="1" dirty="0"/>
              <a:t>プロフェッショナルGPU</a:t>
            </a:r>
            <a:r>
              <a:rPr lang="ja-JP" sz="1600" dirty="0"/>
              <a:t>：H100(80GB)は40B以下のほとんどのモデルのFP16部署を処理できます</a:t>
            </a:r>
            <a:endParaRPr sz="1600" dirty="0"/>
          </a:p>
          <a:p>
            <a:pPr marL="457200" lvl="0" indent="-342900" algn="l" rtl="0">
              <a:lnSpc>
                <a:spcPct val="150000"/>
              </a:lnSpc>
              <a:spcBef>
                <a:spcPts val="1000"/>
              </a:spcBef>
              <a:spcAft>
                <a:spcPts val="0"/>
              </a:spcAft>
              <a:buSzPts val="1800"/>
              <a:buChar char="•"/>
            </a:pPr>
            <a:r>
              <a:rPr lang="ja-JP" sz="1600" b="1" dirty="0"/>
              <a:t>マルチGPU設定</a:t>
            </a:r>
            <a:r>
              <a:rPr lang="ja-JP" sz="1600" dirty="0"/>
              <a:t>：NVLinkまたはPCIeを使用して複数のGPUを接続し、VRAMの容量を拡張します</a:t>
            </a:r>
            <a:endParaRPr sz="1600" dirty="0"/>
          </a:p>
        </p:txBody>
      </p:sp>
      <p:pic>
        <p:nvPicPr>
          <p:cNvPr id="110" name="Google Shape;110;g34f13518e47_0_94"/>
          <p:cNvPicPr preferRelativeResize="0"/>
          <p:nvPr/>
        </p:nvPicPr>
        <p:blipFill rotWithShape="1">
          <a:blip r:embed="rId3">
            <a:alphaModFix/>
          </a:blip>
          <a:srcRect t="23153" b="28570"/>
          <a:stretch/>
        </p:blipFill>
        <p:spPr>
          <a:xfrm>
            <a:off x="991979" y="4599337"/>
            <a:ext cx="1901600" cy="918025"/>
          </a:xfrm>
          <a:prstGeom prst="rect">
            <a:avLst/>
          </a:prstGeom>
          <a:noFill/>
          <a:ln>
            <a:noFill/>
          </a:ln>
        </p:spPr>
      </p:pic>
      <p:pic>
        <p:nvPicPr>
          <p:cNvPr id="111" name="Google Shape;111;g34f13518e47_0_94"/>
          <p:cNvPicPr preferRelativeResize="0"/>
          <p:nvPr/>
        </p:nvPicPr>
        <p:blipFill>
          <a:blip r:embed="rId4">
            <a:alphaModFix/>
          </a:blip>
          <a:stretch>
            <a:fillRect/>
          </a:stretch>
        </p:blipFill>
        <p:spPr>
          <a:xfrm>
            <a:off x="3832162" y="4442691"/>
            <a:ext cx="1479676" cy="1479676"/>
          </a:xfrm>
          <a:prstGeom prst="rect">
            <a:avLst/>
          </a:prstGeom>
          <a:noFill/>
          <a:ln>
            <a:noFill/>
          </a:ln>
        </p:spPr>
      </p:pic>
      <p:pic>
        <p:nvPicPr>
          <p:cNvPr id="112" name="Google Shape;112;g34f13518e47_0_94"/>
          <p:cNvPicPr preferRelativeResize="0"/>
          <p:nvPr/>
        </p:nvPicPr>
        <p:blipFill>
          <a:blip r:embed="rId5">
            <a:alphaModFix/>
          </a:blip>
          <a:stretch>
            <a:fillRect/>
          </a:stretch>
        </p:blipFill>
        <p:spPr>
          <a:xfrm>
            <a:off x="5918995" y="4565291"/>
            <a:ext cx="2233026" cy="1234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g34f13518e47_0_102"/>
          <p:cNvSpPr txBox="1">
            <a:spLocks noGrp="1"/>
          </p:cNvSpPr>
          <p:nvPr>
            <p:ph type="body" idx="1"/>
          </p:nvPr>
        </p:nvSpPr>
        <p:spPr>
          <a:xfrm>
            <a:off x="628650" y="1825625"/>
            <a:ext cx="7886700" cy="4351200"/>
          </a:xfrm>
          <a:prstGeom prst="rect">
            <a:avLst/>
          </a:prstGeom>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ja-JP" sz="1600" dirty="0"/>
              <a:t>クラウド部署</a:t>
            </a:r>
            <a:endParaRPr sz="1600" dirty="0"/>
          </a:p>
          <a:p>
            <a:pPr marL="457200" lvl="0" indent="-342900" algn="l" rtl="0">
              <a:lnSpc>
                <a:spcPct val="150000"/>
              </a:lnSpc>
              <a:spcBef>
                <a:spcPts val="1000"/>
              </a:spcBef>
              <a:spcAft>
                <a:spcPts val="0"/>
              </a:spcAft>
              <a:buSzPts val="1800"/>
              <a:buChar char="•"/>
            </a:pPr>
            <a:r>
              <a:rPr lang="ja-JP" sz="1600" dirty="0"/>
              <a:t>クラウドサービスプロバイダー(AWS, GCP, Azure)は様々なGPUインスタンスオプションを提供しています</a:t>
            </a:r>
            <a:endParaRPr sz="1600" dirty="0"/>
          </a:p>
          <a:p>
            <a:pPr marL="457200" lvl="0" indent="-342900" algn="l" rtl="0">
              <a:lnSpc>
                <a:spcPct val="150000"/>
              </a:lnSpc>
              <a:spcBef>
                <a:spcPts val="1000"/>
              </a:spcBef>
              <a:spcAft>
                <a:spcPts val="0"/>
              </a:spcAft>
              <a:buSzPts val="1800"/>
              <a:buChar char="•"/>
            </a:pPr>
            <a:r>
              <a:rPr lang="ja-JP" sz="1600" dirty="0"/>
              <a:t>従量課金制で初期コストを削減します</a:t>
            </a:r>
            <a:endParaRPr sz="1600" dirty="0"/>
          </a:p>
          <a:p>
            <a:pPr marL="457200" lvl="0" indent="-342900" algn="l" rtl="0">
              <a:lnSpc>
                <a:spcPct val="150000"/>
              </a:lnSpc>
              <a:spcBef>
                <a:spcPts val="1000"/>
              </a:spcBef>
              <a:spcAft>
                <a:spcPts val="0"/>
              </a:spcAft>
              <a:buSzPts val="1800"/>
              <a:buChar char="•"/>
            </a:pPr>
            <a:r>
              <a:rPr lang="ja-JP" sz="1600" dirty="0"/>
              <a:t>弾力的なスケーリング能力を提供します</a:t>
            </a:r>
            <a:endParaRPr sz="1600" dirty="0"/>
          </a:p>
        </p:txBody>
      </p:sp>
      <p:pic>
        <p:nvPicPr>
          <p:cNvPr id="119" name="Google Shape;119;g34f13518e47_0_102"/>
          <p:cNvPicPr preferRelativeResize="0"/>
          <p:nvPr/>
        </p:nvPicPr>
        <p:blipFill>
          <a:blip r:embed="rId3">
            <a:alphaModFix/>
          </a:blip>
          <a:stretch>
            <a:fillRect/>
          </a:stretch>
        </p:blipFill>
        <p:spPr>
          <a:xfrm>
            <a:off x="719877" y="4520803"/>
            <a:ext cx="1628825" cy="977300"/>
          </a:xfrm>
          <a:prstGeom prst="rect">
            <a:avLst/>
          </a:prstGeom>
          <a:noFill/>
          <a:ln>
            <a:noFill/>
          </a:ln>
        </p:spPr>
      </p:pic>
      <p:pic>
        <p:nvPicPr>
          <p:cNvPr id="120" name="Google Shape;120;g34f13518e47_0_102"/>
          <p:cNvPicPr preferRelativeResize="0"/>
          <p:nvPr/>
        </p:nvPicPr>
        <p:blipFill rotWithShape="1">
          <a:blip r:embed="rId4">
            <a:alphaModFix/>
          </a:blip>
          <a:srcRect l="14767" t="13840" r="14605" b="9858"/>
          <a:stretch/>
        </p:blipFill>
        <p:spPr>
          <a:xfrm>
            <a:off x="2899075" y="4452825"/>
            <a:ext cx="2279052" cy="1292550"/>
          </a:xfrm>
          <a:prstGeom prst="rect">
            <a:avLst/>
          </a:prstGeom>
          <a:noFill/>
          <a:ln>
            <a:noFill/>
          </a:ln>
        </p:spPr>
      </p:pic>
      <p:pic>
        <p:nvPicPr>
          <p:cNvPr id="121" name="Google Shape;121;g34f13518e47_0_102"/>
          <p:cNvPicPr preferRelativeResize="0"/>
          <p:nvPr/>
        </p:nvPicPr>
        <p:blipFill>
          <a:blip r:embed="rId5">
            <a:alphaModFix/>
          </a:blip>
          <a:stretch>
            <a:fillRect/>
          </a:stretch>
        </p:blipFill>
        <p:spPr>
          <a:xfrm>
            <a:off x="5728500" y="4610450"/>
            <a:ext cx="2857598" cy="977300"/>
          </a:xfrm>
          <a:prstGeom prst="rect">
            <a:avLst/>
          </a:prstGeom>
          <a:noFill/>
          <a:ln>
            <a:noFill/>
          </a:ln>
        </p:spPr>
      </p:pic>
      <p:sp>
        <p:nvSpPr>
          <p:cNvPr id="5" name="Google Shape;108;g34f13518e47_0_94">
            <a:extLst>
              <a:ext uri="{FF2B5EF4-FFF2-40B4-BE49-F238E27FC236}">
                <a16:creationId xmlns:a16="http://schemas.microsoft.com/office/drawing/2014/main" id="{D45631AD-D9D2-C8D1-9969-65AA31DF55D2}"/>
              </a:ext>
            </a:extLst>
          </p:cNvPr>
          <p:cNvSpPr txBox="1">
            <a:spLocks/>
          </p:cNvSpPr>
          <p:nvPr/>
        </p:nvSpPr>
        <p:spPr>
          <a:xfrm>
            <a:off x="628650" y="1035697"/>
            <a:ext cx="7886700" cy="1080219"/>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buClr>
                <a:schemeClr val="dk1"/>
              </a:buClr>
              <a:buSzPts val="1100"/>
            </a:pPr>
            <a:r>
              <a:rPr lang="ja-JP" altLang="en-US" sz="2000" b="1" dirty="0">
                <a:solidFill>
                  <a:srgbClr val="4D71B3"/>
                </a:solidFill>
                <a:latin typeface="Microsoft YaHei" panose="020B0503020204020204" pitchFamily="34" charset="-122"/>
                <a:ea typeface="Microsoft YaHei" panose="020B0503020204020204" pitchFamily="34" charset="-122"/>
              </a:rPr>
              <a:t>部署プラットフォーム</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g34f13518e47_0_42"/>
          <p:cNvSpPr txBox="1">
            <a:spLocks noGrp="1"/>
          </p:cNvSpPr>
          <p:nvPr>
            <p:ph type="body" idx="1"/>
          </p:nvPr>
        </p:nvSpPr>
        <p:spPr>
          <a:xfrm>
            <a:off x="628650" y="1520890"/>
            <a:ext cx="7886700" cy="4655935"/>
          </a:xfrm>
          <a:prstGeom prst="rect">
            <a:avLst/>
          </a:prstGeom>
        </p:spPr>
        <p:txBody>
          <a:bodyPr spcFirstLastPara="1" wrap="square" lIns="91425" tIns="45700" rIns="91425" bIns="45700" anchor="t" anchorCtr="0">
            <a:normAutofit lnSpcReduction="10000"/>
          </a:bodyPr>
          <a:lstStyle/>
          <a:p>
            <a:pPr marL="0" lvl="0" indent="0" algn="l" rtl="0">
              <a:lnSpc>
                <a:spcPct val="150000"/>
              </a:lnSpc>
              <a:spcBef>
                <a:spcPts val="1000"/>
              </a:spcBef>
              <a:spcAft>
                <a:spcPts val="0"/>
              </a:spcAft>
              <a:buNone/>
            </a:pPr>
            <a:r>
              <a:rPr lang="ja-JP" sz="1600" dirty="0"/>
              <a:t>モデル並列処理は大型LLMを複数のGPUに分散して実行するための重要な技術です。具体的な実装方法によって、以下の主要なタイプに分けられます：</a:t>
            </a:r>
            <a:endParaRPr sz="1600" dirty="0"/>
          </a:p>
          <a:p>
            <a:pPr marL="0" lvl="0" indent="0" algn="l" rtl="0">
              <a:lnSpc>
                <a:spcPct val="150000"/>
              </a:lnSpc>
              <a:spcBef>
                <a:spcPts val="1000"/>
              </a:spcBef>
              <a:spcAft>
                <a:spcPts val="0"/>
              </a:spcAft>
              <a:buNone/>
            </a:pPr>
            <a:r>
              <a:rPr lang="ja-JP" sz="1600" b="1" dirty="0"/>
              <a:t>テンソル並列（Tensor Parallelism）</a:t>
            </a:r>
            <a:endParaRPr sz="1600" b="1" dirty="0"/>
          </a:p>
          <a:p>
            <a:pPr marL="0" lvl="0" indent="0" algn="l" rtl="0">
              <a:lnSpc>
                <a:spcPct val="150000"/>
              </a:lnSpc>
              <a:spcBef>
                <a:spcPts val="1000"/>
              </a:spcBef>
              <a:spcAft>
                <a:spcPts val="0"/>
              </a:spcAft>
              <a:buNone/>
            </a:pPr>
            <a:r>
              <a:rPr lang="ja-JP" sz="1600" dirty="0"/>
              <a:t>原理：</a:t>
            </a:r>
            <a:endParaRPr sz="1600" dirty="0"/>
          </a:p>
          <a:p>
            <a:pPr marL="0" lvl="0" indent="0" algn="l" rtl="0">
              <a:lnSpc>
                <a:spcPct val="150000"/>
              </a:lnSpc>
              <a:spcBef>
                <a:spcPts val="1000"/>
              </a:spcBef>
              <a:spcAft>
                <a:spcPts val="0"/>
              </a:spcAft>
              <a:buNone/>
            </a:pPr>
            <a:r>
              <a:rPr lang="ja-JP" sz="1600" dirty="0"/>
              <a:t>単一層の計算を複数のGPUに分散します。例えば、数千のニューロンを含む単一のTransformer層は分割され、各GPUがその一部のニューロンを計算します。</a:t>
            </a:r>
            <a:endParaRPr sz="1600" dirty="0"/>
          </a:p>
          <a:p>
            <a:pPr marL="0" lvl="0" indent="0" algn="l" rtl="0">
              <a:lnSpc>
                <a:spcPct val="150000"/>
              </a:lnSpc>
              <a:spcBef>
                <a:spcPts val="1000"/>
              </a:spcBef>
              <a:spcAft>
                <a:spcPts val="0"/>
              </a:spcAft>
              <a:buNone/>
            </a:pPr>
            <a:r>
              <a:rPr lang="ja-JP" sz="1600" dirty="0"/>
              <a:t>利点：</a:t>
            </a:r>
            <a:endParaRPr sz="1600" dirty="0"/>
          </a:p>
          <a:p>
            <a:pPr marL="0" lvl="0" indent="0" algn="l" rtl="0">
              <a:lnSpc>
                <a:spcPct val="150000"/>
              </a:lnSpc>
              <a:spcBef>
                <a:spcPts val="1000"/>
              </a:spcBef>
              <a:spcAft>
                <a:spcPts val="0"/>
              </a:spcAft>
              <a:buNone/>
            </a:pPr>
            <a:r>
              <a:rPr lang="ja-JP" sz="1600" dirty="0"/>
              <a:t>単一GPU内のメモリ使用量を削減、単一ステップの計算時間を短縮可能</a:t>
            </a:r>
            <a:endParaRPr sz="1600" dirty="0"/>
          </a:p>
          <a:p>
            <a:pPr marL="0" lvl="0" indent="0" algn="l" rtl="0">
              <a:lnSpc>
                <a:spcPct val="150000"/>
              </a:lnSpc>
              <a:spcBef>
                <a:spcPts val="1000"/>
              </a:spcBef>
              <a:spcAft>
                <a:spcPts val="0"/>
              </a:spcAft>
              <a:buNone/>
            </a:pPr>
            <a:r>
              <a:rPr lang="ja-JP" sz="1600" dirty="0"/>
              <a:t>実装ツール：</a:t>
            </a:r>
            <a:endParaRPr sz="1600" dirty="0"/>
          </a:p>
          <a:p>
            <a:pPr marL="0" lvl="0" indent="0" algn="l" rtl="0">
              <a:lnSpc>
                <a:spcPct val="150000"/>
              </a:lnSpc>
              <a:spcBef>
                <a:spcPts val="1000"/>
              </a:spcBef>
              <a:spcAft>
                <a:spcPts val="0"/>
              </a:spcAft>
              <a:buNone/>
            </a:pPr>
            <a:r>
              <a:rPr lang="ja-JP" sz="1600" dirty="0"/>
              <a:t>DeepSpeed ZeRO-3、Megatron-LM、PyTorch FSDP</a:t>
            </a:r>
            <a:endParaRPr sz="1600" dirty="0"/>
          </a:p>
        </p:txBody>
      </p:sp>
      <p:sp>
        <p:nvSpPr>
          <p:cNvPr id="2" name="Google Shape;108;g34f13518e47_0_94">
            <a:extLst>
              <a:ext uri="{FF2B5EF4-FFF2-40B4-BE49-F238E27FC236}">
                <a16:creationId xmlns:a16="http://schemas.microsoft.com/office/drawing/2014/main" id="{B1973033-D233-2C52-DD57-24CC3179263F}"/>
              </a:ext>
            </a:extLst>
          </p:cNvPr>
          <p:cNvSpPr txBox="1">
            <a:spLocks/>
          </p:cNvSpPr>
          <p:nvPr/>
        </p:nvSpPr>
        <p:spPr>
          <a:xfrm>
            <a:off x="628650" y="925864"/>
            <a:ext cx="7886700" cy="595026"/>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buClr>
                <a:schemeClr val="dk1"/>
              </a:buClr>
              <a:buSzPts val="1100"/>
            </a:pPr>
            <a:r>
              <a:rPr lang="ja-JP" altLang="ja-JP" sz="2000" b="1" dirty="0">
                <a:solidFill>
                  <a:srgbClr val="4D71B3"/>
                </a:solidFill>
                <a:latin typeface="Microsoft YaHei" panose="020B0503020204020204" pitchFamily="34" charset="-122"/>
                <a:ea typeface="Microsoft YaHei" panose="020B0503020204020204" pitchFamily="34" charset="-122"/>
              </a:rPr>
              <a:t>モデル並列処理の詳細</a:t>
            </a:r>
            <a:endParaRPr lang="ja-JP" altLang="en-US" sz="2000" b="1" dirty="0">
              <a:solidFill>
                <a:srgbClr val="4D71B3"/>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g34f13518e47_0_47"/>
          <p:cNvSpPr txBox="1">
            <a:spLocks noGrp="1"/>
          </p:cNvSpPr>
          <p:nvPr>
            <p:ph type="body" idx="1"/>
          </p:nvPr>
        </p:nvSpPr>
        <p:spPr>
          <a:xfrm>
            <a:off x="628650" y="1492897"/>
            <a:ext cx="7886700" cy="4519191"/>
          </a:xfrm>
          <a:prstGeom prst="rect">
            <a:avLst/>
          </a:prstGeom>
        </p:spPr>
        <p:txBody>
          <a:bodyPr spcFirstLastPara="1" wrap="square" lIns="91425" tIns="45700" rIns="91425" bIns="45700" anchor="t" anchorCtr="0">
            <a:normAutofit lnSpcReduction="10000"/>
          </a:bodyPr>
          <a:lstStyle/>
          <a:p>
            <a:pPr marL="0" lvl="0" indent="0" algn="l" rtl="0">
              <a:lnSpc>
                <a:spcPct val="150000"/>
              </a:lnSpc>
              <a:spcBef>
                <a:spcPts val="1000"/>
              </a:spcBef>
              <a:spcAft>
                <a:spcPts val="0"/>
              </a:spcAft>
              <a:buNone/>
            </a:pPr>
            <a:r>
              <a:rPr lang="ja-JP" sz="1600" b="1" dirty="0"/>
              <a:t>パイプライン並列（Pipeline Parallelism）</a:t>
            </a:r>
            <a:endParaRPr sz="1600" b="1" dirty="0"/>
          </a:p>
          <a:p>
            <a:pPr marL="0" lvl="0" indent="0" algn="l" rtl="0">
              <a:lnSpc>
                <a:spcPct val="150000"/>
              </a:lnSpc>
              <a:spcBef>
                <a:spcPts val="1000"/>
              </a:spcBef>
              <a:spcAft>
                <a:spcPts val="0"/>
              </a:spcAft>
              <a:buNone/>
            </a:pPr>
            <a:r>
              <a:rPr lang="ja-JP" sz="1600" dirty="0"/>
              <a:t>原理：</a:t>
            </a:r>
            <a:endParaRPr sz="1600" dirty="0"/>
          </a:p>
          <a:p>
            <a:pPr marL="0" lvl="0" indent="0" algn="l" rtl="0">
              <a:lnSpc>
                <a:spcPct val="150000"/>
              </a:lnSpc>
              <a:spcBef>
                <a:spcPts val="1000"/>
              </a:spcBef>
              <a:spcAft>
                <a:spcPts val="0"/>
              </a:spcAft>
              <a:buNone/>
            </a:pPr>
            <a:r>
              <a:rPr lang="ja-JP" sz="1600" dirty="0"/>
              <a:t>モデルを層ごとにグループ化し、異なるグループを異なるGPUに割り当てます。データはこれらのGPUを「パイプライン」として通過し、各GPUは割り当てられた層のみを処理します。</a:t>
            </a:r>
            <a:endParaRPr sz="1600" dirty="0"/>
          </a:p>
          <a:p>
            <a:pPr marL="0" lvl="0" indent="0" algn="l" rtl="0">
              <a:lnSpc>
                <a:spcPct val="150000"/>
              </a:lnSpc>
              <a:spcBef>
                <a:spcPts val="1000"/>
              </a:spcBef>
              <a:spcAft>
                <a:spcPts val="0"/>
              </a:spcAft>
              <a:buNone/>
            </a:pPr>
            <a:r>
              <a:rPr lang="ja-JP" sz="1600" dirty="0"/>
              <a:t>利点：</a:t>
            </a:r>
            <a:endParaRPr sz="1600" dirty="0"/>
          </a:p>
          <a:p>
            <a:pPr marL="0" lvl="0" indent="0" algn="l" rtl="0">
              <a:lnSpc>
                <a:spcPct val="150000"/>
              </a:lnSpc>
              <a:spcBef>
                <a:spcPts val="1000"/>
              </a:spcBef>
              <a:spcAft>
                <a:spcPts val="0"/>
              </a:spcAft>
              <a:buNone/>
            </a:pPr>
            <a:r>
              <a:rPr lang="ja-JP" sz="1600" dirty="0"/>
              <a:t>GPU間の通信量が比較的少ない、層の数が多い深層モデルに適している、データ並列処理と組み合わせて使用可能</a:t>
            </a:r>
            <a:endParaRPr sz="1600" dirty="0"/>
          </a:p>
          <a:p>
            <a:pPr marL="0" lvl="0" indent="0" algn="l" rtl="0">
              <a:lnSpc>
                <a:spcPct val="150000"/>
              </a:lnSpc>
              <a:spcBef>
                <a:spcPts val="1000"/>
              </a:spcBef>
              <a:spcAft>
                <a:spcPts val="0"/>
              </a:spcAft>
              <a:buNone/>
            </a:pPr>
            <a:r>
              <a:rPr lang="ja-JP" sz="1600" dirty="0"/>
              <a:t>実装ツール：</a:t>
            </a:r>
            <a:endParaRPr sz="1600" dirty="0"/>
          </a:p>
          <a:p>
            <a:pPr marL="0" lvl="0" indent="0" algn="l" rtl="0">
              <a:lnSpc>
                <a:spcPct val="150000"/>
              </a:lnSpc>
              <a:spcBef>
                <a:spcPts val="1000"/>
              </a:spcBef>
              <a:spcAft>
                <a:spcPts val="0"/>
              </a:spcAft>
              <a:buNone/>
            </a:pPr>
            <a:r>
              <a:rPr lang="ja-JP" sz="1600" dirty="0"/>
              <a:t>GPipe、PipeDream、DeepSpeed Pipeline</a:t>
            </a:r>
            <a:endParaRPr sz="1600" dirty="0"/>
          </a:p>
        </p:txBody>
      </p:sp>
      <p:sp>
        <p:nvSpPr>
          <p:cNvPr id="2" name="Google Shape;108;g34f13518e47_0_94">
            <a:extLst>
              <a:ext uri="{FF2B5EF4-FFF2-40B4-BE49-F238E27FC236}">
                <a16:creationId xmlns:a16="http://schemas.microsoft.com/office/drawing/2014/main" id="{BD31A955-5860-8AAC-64E1-F6C16393D21C}"/>
              </a:ext>
            </a:extLst>
          </p:cNvPr>
          <p:cNvSpPr txBox="1">
            <a:spLocks/>
          </p:cNvSpPr>
          <p:nvPr/>
        </p:nvSpPr>
        <p:spPr>
          <a:xfrm>
            <a:off x="628650" y="1017036"/>
            <a:ext cx="7886700" cy="475861"/>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buClr>
                <a:schemeClr val="dk1"/>
              </a:buClr>
              <a:buSzPts val="1100"/>
            </a:pPr>
            <a:r>
              <a:rPr lang="ja-JP" altLang="ja-JP" sz="2000" b="1" dirty="0">
                <a:solidFill>
                  <a:srgbClr val="4D71B3"/>
                </a:solidFill>
                <a:latin typeface="Microsoft YaHei" panose="020B0503020204020204" pitchFamily="34" charset="-122"/>
                <a:ea typeface="Microsoft YaHei" panose="020B0503020204020204" pitchFamily="34" charset="-122"/>
              </a:rPr>
              <a:t>モデル並列処理の詳細</a:t>
            </a:r>
            <a:endParaRPr lang="ja-JP" altLang="en-US" sz="2000" b="1" dirty="0">
              <a:solidFill>
                <a:srgbClr val="4D71B3"/>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g34f13518e47_0_52"/>
          <p:cNvSpPr txBox="1">
            <a:spLocks noGrp="1"/>
          </p:cNvSpPr>
          <p:nvPr>
            <p:ph type="body" idx="1"/>
          </p:nvPr>
        </p:nvSpPr>
        <p:spPr>
          <a:xfrm>
            <a:off x="628650" y="1261945"/>
            <a:ext cx="7886700" cy="4933581"/>
          </a:xfrm>
          <a:prstGeom prst="rect">
            <a:avLst/>
          </a:prstGeom>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ja-JP" sz="1600" b="1" dirty="0"/>
              <a:t>エキスパート並列（Expert Parallelism）</a:t>
            </a:r>
            <a:endParaRPr sz="1600" b="1" dirty="0"/>
          </a:p>
          <a:p>
            <a:pPr marL="0" lvl="0" indent="0" algn="l" rtl="0">
              <a:lnSpc>
                <a:spcPct val="150000"/>
              </a:lnSpc>
              <a:spcBef>
                <a:spcPts val="1000"/>
              </a:spcBef>
              <a:spcAft>
                <a:spcPts val="0"/>
              </a:spcAft>
              <a:buNone/>
            </a:pPr>
            <a:r>
              <a:rPr lang="ja-JP" sz="1600" dirty="0"/>
              <a:t>原理：MoE (Mixture of Experts) モデル用で、異なる「エキスパート」ネットワークを異なるGPUに割り当てます。</a:t>
            </a:r>
            <a:endParaRPr sz="1600" dirty="0"/>
          </a:p>
          <a:p>
            <a:pPr marL="0" lvl="0" indent="0" algn="l" rtl="0">
              <a:lnSpc>
                <a:spcPct val="150000"/>
              </a:lnSpc>
              <a:spcBef>
                <a:spcPts val="1000"/>
              </a:spcBef>
              <a:spcAft>
                <a:spcPts val="0"/>
              </a:spcAft>
              <a:buNone/>
            </a:pPr>
            <a:r>
              <a:rPr lang="ja-JP" sz="1600" dirty="0"/>
              <a:t>利点：</a:t>
            </a:r>
            <a:endParaRPr sz="1600" dirty="0"/>
          </a:p>
          <a:p>
            <a:pPr marL="0" lvl="0" indent="0" algn="l" rtl="0">
              <a:lnSpc>
                <a:spcPct val="150000"/>
              </a:lnSpc>
              <a:spcBef>
                <a:spcPts val="1000"/>
              </a:spcBef>
              <a:spcAft>
                <a:spcPts val="0"/>
              </a:spcAft>
              <a:buNone/>
            </a:pPr>
            <a:r>
              <a:rPr lang="ja-JP" sz="1600" dirty="0"/>
              <a:t>条件付き計算モデルに適している</a:t>
            </a:r>
            <a:endParaRPr sz="1600" dirty="0"/>
          </a:p>
          <a:p>
            <a:pPr marL="0" lvl="0" indent="0" algn="l" rtl="0">
              <a:lnSpc>
                <a:spcPct val="150000"/>
              </a:lnSpc>
              <a:spcBef>
                <a:spcPts val="1000"/>
              </a:spcBef>
              <a:spcAft>
                <a:spcPts val="0"/>
              </a:spcAft>
              <a:buNone/>
            </a:pPr>
            <a:r>
              <a:rPr lang="ja-JP" sz="1600" dirty="0"/>
              <a:t>モデル容量を大幅に拡張可能</a:t>
            </a:r>
            <a:endParaRPr sz="1600" dirty="0"/>
          </a:p>
          <a:p>
            <a:pPr marL="0" lvl="0" indent="0" algn="l" rtl="0">
              <a:lnSpc>
                <a:spcPct val="150000"/>
              </a:lnSpc>
              <a:spcBef>
                <a:spcPts val="1000"/>
              </a:spcBef>
              <a:spcAft>
                <a:spcPts val="0"/>
              </a:spcAft>
              <a:buNone/>
            </a:pPr>
            <a:r>
              <a:rPr lang="ja-JP" sz="1600" dirty="0"/>
              <a:t>計算効率が比較的高い</a:t>
            </a:r>
            <a:endParaRPr sz="1600" dirty="0"/>
          </a:p>
          <a:p>
            <a:pPr marL="0" lvl="0" indent="0" algn="l" rtl="0">
              <a:lnSpc>
                <a:spcPct val="150000"/>
              </a:lnSpc>
              <a:spcBef>
                <a:spcPts val="1000"/>
              </a:spcBef>
              <a:spcAft>
                <a:spcPts val="0"/>
              </a:spcAft>
              <a:buNone/>
            </a:pPr>
            <a:r>
              <a:rPr lang="ja-JP" sz="1600" dirty="0"/>
              <a:t>適用シナリオ：</a:t>
            </a:r>
            <a:endParaRPr sz="1600" dirty="0"/>
          </a:p>
          <a:p>
            <a:pPr marL="0" lvl="0" indent="0" algn="l" rtl="0">
              <a:lnSpc>
                <a:spcPct val="150000"/>
              </a:lnSpc>
              <a:spcBef>
                <a:spcPts val="1000"/>
              </a:spcBef>
              <a:spcAft>
                <a:spcPts val="0"/>
              </a:spcAft>
              <a:buNone/>
            </a:pPr>
            <a:r>
              <a:rPr lang="ja-JP" sz="1600" dirty="0"/>
              <a:t>Switch TransformerなどのMoEアーキテクチャ</a:t>
            </a:r>
            <a:endParaRPr sz="1600" dirty="0"/>
          </a:p>
          <a:p>
            <a:pPr marL="0" lvl="0" indent="0" algn="l" rtl="0">
              <a:lnSpc>
                <a:spcPct val="150000"/>
              </a:lnSpc>
              <a:spcBef>
                <a:spcPts val="1000"/>
              </a:spcBef>
              <a:spcAft>
                <a:spcPts val="0"/>
              </a:spcAft>
              <a:buNone/>
            </a:pPr>
            <a:r>
              <a:rPr lang="ja-JP" sz="1600" dirty="0"/>
              <a:t>パラメータ数が非常に多いモデル</a:t>
            </a:r>
            <a:endParaRPr sz="1600" dirty="0"/>
          </a:p>
        </p:txBody>
      </p:sp>
      <p:sp>
        <p:nvSpPr>
          <p:cNvPr id="2" name="Google Shape;108;g34f13518e47_0_94">
            <a:extLst>
              <a:ext uri="{FF2B5EF4-FFF2-40B4-BE49-F238E27FC236}">
                <a16:creationId xmlns:a16="http://schemas.microsoft.com/office/drawing/2014/main" id="{83A8309B-712D-7D5B-374F-4BB4195A4E2D}"/>
              </a:ext>
            </a:extLst>
          </p:cNvPr>
          <p:cNvSpPr txBox="1">
            <a:spLocks/>
          </p:cNvSpPr>
          <p:nvPr/>
        </p:nvSpPr>
        <p:spPr>
          <a:xfrm>
            <a:off x="628650" y="662474"/>
            <a:ext cx="7886700" cy="667923"/>
          </a:xfrm>
          <a:prstGeom prst="rect">
            <a:avLst/>
          </a:prstGeom>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buClr>
                <a:schemeClr val="dk1"/>
              </a:buClr>
              <a:buSzPts val="1100"/>
            </a:pPr>
            <a:r>
              <a:rPr lang="ja-JP" altLang="ja-JP" sz="2000" b="1" dirty="0">
                <a:solidFill>
                  <a:srgbClr val="4D71B3"/>
                </a:solidFill>
                <a:latin typeface="Microsoft YaHei" panose="020B0503020204020204" pitchFamily="34" charset="-122"/>
                <a:ea typeface="Microsoft YaHei" panose="020B0503020204020204" pitchFamily="34" charset="-122"/>
              </a:rPr>
              <a:t>モデル並列処理の詳細</a:t>
            </a:r>
            <a:endParaRPr lang="ja-JP" altLang="en-US" sz="2000" b="1" dirty="0">
              <a:solidFill>
                <a:srgbClr val="4D71B3"/>
              </a:solidFill>
              <a:latin typeface="Microsoft YaHei" panose="020B0503020204020204" pitchFamily="34" charset="-122"/>
              <a:ea typeface="Microsoft YaHei" panose="020B0503020204020204" pitchFamily="34" charset="-122"/>
            </a:endParaRPr>
          </a:p>
        </p:txBody>
      </p:sp>
    </p:spTree>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8095</TotalTime>
  <Words>4038</Words>
  <Application>Microsoft Office PowerPoint</Application>
  <PresentationFormat>画面に合わせる (4:3)</PresentationFormat>
  <Paragraphs>186</Paragraphs>
  <Slides>12</Slides>
  <Notes>12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Microsoft YaHei</vt:lpstr>
      <vt:lpstr>Aptos</vt:lpstr>
      <vt:lpstr>Aptos Display</vt:lpstr>
      <vt:lpstr>Arial</vt:lpstr>
      <vt:lpstr>Calibri</vt:lpstr>
      <vt:lpstr>Office テーマ</vt:lpstr>
      <vt:lpstr>AIデプロイメント</vt:lpstr>
      <vt:lpstr>PowerPoint プレゼンテーション</vt:lpstr>
      <vt:lpstr>パラメータ数とVRAM</vt:lpstr>
      <vt:lpstr>PowerPoint プレゼンテーション</vt:lpstr>
      <vt:lpstr>部署プラットフォーム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爱妮 张</dc:creator>
  <cp:lastModifiedBy>爱妮 张</cp:lastModifiedBy>
  <cp:revision>740</cp:revision>
  <cp:lastPrinted>2025-03-12T07:18:16Z</cp:lastPrinted>
  <dcterms:created xsi:type="dcterms:W3CDTF">2025-03-12T00:35:54Z</dcterms:created>
  <dcterms:modified xsi:type="dcterms:W3CDTF">2025-05-09T08:32:09Z</dcterms:modified>
</cp:coreProperties>
</file>